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8" r:id="rId2"/>
    <p:sldId id="280" r:id="rId3"/>
    <p:sldId id="282" r:id="rId4"/>
    <p:sldId id="281" r:id="rId5"/>
    <p:sldId id="265" r:id="rId6"/>
    <p:sldId id="266" r:id="rId7"/>
    <p:sldId id="284" r:id="rId8"/>
    <p:sldId id="270" r:id="rId9"/>
    <p:sldId id="271" r:id="rId10"/>
    <p:sldId id="272" r:id="rId11"/>
    <p:sldId id="285" r:id="rId12"/>
    <p:sldId id="267" r:id="rId13"/>
    <p:sldId id="268" r:id="rId14"/>
    <p:sldId id="273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3BFFA-A53D-4F25-ACD5-B11EB84BFDB0}" type="datetimeFigureOut">
              <a:rPr lang="en-AU" smtClean="0"/>
              <a:t>4/11/2013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E61F0-5EC4-4984-B81B-9DFDBE10040B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6233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12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13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16249" indent="-275480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01921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542689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1983458" indent="-220385" defTabSz="912146">
              <a:spcBef>
                <a:spcPct val="20000"/>
              </a:spcBef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424226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864994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30576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746532" indent="-220385" defTabSz="912146" fontAlgn="base">
              <a:spcBef>
                <a:spcPct val="20000"/>
              </a:spcBef>
              <a:spcAft>
                <a:spcPct val="0"/>
              </a:spcAft>
              <a:buChar char="•"/>
              <a:defRPr sz="1200" b="1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1BF3502-2D68-4538-833C-2F05964B75B5}" type="slidenum">
              <a:rPr lang="en-AU" b="0" smtClean="0">
                <a:latin typeface="Arial" charset="0"/>
              </a:rPr>
              <a:pPr>
                <a:spcBef>
                  <a:spcPct val="50000"/>
                </a:spcBef>
                <a:buFontTx/>
                <a:buNone/>
              </a:pPr>
              <a:t>14</a:t>
            </a:fld>
            <a:endParaRPr lang="en-AU" b="0" dirty="0" smtClean="0">
              <a:latin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4D4D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55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117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70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064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460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25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996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4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42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7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E665A-DE76-4D26-A987-DC20EB3784DA}" type="datetimeFigureOut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4/11/2013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7D102-A062-4C13-A6BE-E68CD77CBC91}" type="slidenum">
              <a:rPr lang="en-A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A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15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4D4D4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4D4D4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4D4D4D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4D4D4D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Co-op Future Leaders Index 2013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19064"/>
          </a:xfrm>
        </p:spPr>
        <p:txBody>
          <a:bodyPr>
            <a:normAutofit fontScale="62500" lnSpcReduction="20000"/>
          </a:bodyPr>
          <a:lstStyle/>
          <a:p>
            <a:r>
              <a:rPr lang="en-AU" dirty="0" smtClean="0"/>
              <a:t>Capturing </a:t>
            </a:r>
            <a:r>
              <a:rPr lang="en-AU" dirty="0"/>
              <a:t>the </a:t>
            </a:r>
            <a:r>
              <a:rPr lang="en-AU" dirty="0" smtClean="0"/>
              <a:t>opinions and </a:t>
            </a:r>
            <a:r>
              <a:rPr lang="en-AU" dirty="0"/>
              <a:t>aspirations </a:t>
            </a:r>
            <a:r>
              <a:rPr lang="en-AU" dirty="0" smtClean="0"/>
              <a:t>of Australia’s</a:t>
            </a:r>
            <a:endParaRPr lang="en-AU" dirty="0"/>
          </a:p>
          <a:p>
            <a:r>
              <a:rPr lang="en-AU" dirty="0" smtClean="0"/>
              <a:t>young minds</a:t>
            </a:r>
          </a:p>
          <a:p>
            <a:endParaRPr lang="en-AU" dirty="0" smtClean="0"/>
          </a:p>
          <a:p>
            <a:r>
              <a:rPr lang="en-AU" dirty="0" smtClean="0"/>
              <a:t>Presented by </a:t>
            </a:r>
          </a:p>
          <a:p>
            <a:r>
              <a:rPr lang="en-AU" dirty="0" smtClean="0"/>
              <a:t>Greg Smith CMO</a:t>
            </a:r>
          </a:p>
          <a:p>
            <a:r>
              <a:rPr lang="en-AU" dirty="0" smtClean="0"/>
              <a:t>November </a:t>
            </a:r>
            <a:r>
              <a:rPr lang="en-AU" dirty="0" smtClean="0"/>
              <a:t>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394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Phones used for 2 hours 7 mins per day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Tablets used for 1 hour 43 mins per day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Laptops used for 4 hours 8 min per day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Desktops used for 4 hours 20 mins per day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Phenomenal technology use and ‘screen time’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Social Media and Technology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65% state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they are very bored with Facebook</a:t>
            </a:r>
          </a:p>
          <a:p>
            <a:pPr marL="171450" lvl="1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29%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agreed they could see themselves using Facebook more in the next few years</a:t>
            </a:r>
          </a:p>
          <a:p>
            <a:pPr marL="171450" lvl="1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56%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stated that Social Media is taking up too much of their day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Facebook facing it’s own cliff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2885" y="368274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Younger girls using phones for longer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than other FLs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Younger FLs using tablets and laptops for longer than other FLs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Older males using desktops for longer than other FLs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975" y="3682747"/>
            <a:ext cx="1662868" cy="1176350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there is variation by gender and age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24539" y="50114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FLs admit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using technology at times when they really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shouldn’t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66% admit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often using their phone/tablet or computer when they should be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sleeping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975" y="5011497"/>
            <a:ext cx="1662868" cy="1176350"/>
          </a:xfrm>
          <a:prstGeom prst="rect">
            <a:avLst/>
          </a:prstGeom>
          <a:solidFill>
            <a:srgbClr val="00B0F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And there is inappropriate use…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23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/>
      <p:bldP spid="4" grpId="0" animBg="1"/>
      <p:bldP spid="9" grpId="0"/>
      <p:bldP spid="13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1" y="836712"/>
            <a:ext cx="9144000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dirty="0" smtClean="0">
                <a:solidFill>
                  <a:srgbClr val="163F64"/>
                </a:solidFill>
                <a:latin typeface="Arial Narrow" pitchFamily="34" charset="0"/>
              </a:rPr>
              <a:t>The Future, </a:t>
            </a: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Environment and Student Wallet</a:t>
            </a:r>
            <a:endParaRPr lang="en-AU" b="0" dirty="0">
              <a:solidFill>
                <a:srgbClr val="163F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1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12885" y="3685641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70% believe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Australia has significant influence in the Asia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region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60% seeing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Australia having little influence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globally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975" y="3620802"/>
            <a:ext cx="1662868" cy="1176350"/>
          </a:xfrm>
          <a:prstGeom prst="rect">
            <a:avLst/>
          </a:prstGeom>
          <a:solidFill>
            <a:srgbClr val="FF66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Australia key player in Asia, but not globally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Unaffordable housing will be the #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 issue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 2020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Aging population 2</a:t>
            </a:r>
            <a:r>
              <a:rPr lang="en-AU" sz="13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biggest issue (they’ll inherit the problem!)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environment 3</a:t>
            </a:r>
            <a:r>
              <a:rPr lang="en-AU" sz="13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biggest issue,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falling employment opportunities/declining economy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AU" sz="13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and lack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space/population growth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AU" sz="1300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biggest issue affecting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Australia in 2020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7975" y="2310235"/>
            <a:ext cx="1662868" cy="1176350"/>
          </a:xfrm>
          <a:prstGeom prst="rect">
            <a:avLst/>
          </a:prstGeom>
          <a:solidFill>
            <a:srgbClr val="FF66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Dark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clouds on the 2020 horizon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Australia Today and Tomorrow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Future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Leaders unquestionably favourable about Australia in 2020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50% believe it will  be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better place to live and just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25% saying worse in 2020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FF66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Positive about Australia in 2020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2885" y="4861991"/>
            <a:ext cx="6851603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50% believe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Australia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is still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culturally behind much of the rest of the developed world</a:t>
            </a:r>
          </a:p>
          <a:p>
            <a:pPr marL="171450" lvl="1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70% agree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there are too many foreign companies buying up Australian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companies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7975" y="4916946"/>
            <a:ext cx="1662868" cy="1176350"/>
          </a:xfrm>
          <a:prstGeom prst="rect">
            <a:avLst/>
          </a:prstGeom>
          <a:solidFill>
            <a:srgbClr val="FF66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Cultural cringe?</a:t>
            </a:r>
          </a:p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Foreign </a:t>
            </a:r>
            <a:r>
              <a:rPr lang="en-A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ohnnies?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478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1" grpId="0"/>
      <p:bldP spid="12" grpId="0" animBg="1"/>
      <p:bldP spid="5" grpId="0"/>
      <p:bldP spid="4" grpId="0" animBg="1"/>
      <p:bldP spid="13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70% admit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feeling limited in what they can personally do to reduce climate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change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Only 25% stated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they felt extremely or very well informed about global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warming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Significant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opportunity to equip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Future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Leaders with the necessary knowledge and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tools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0080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Feel limited about what they can do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The Environment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Almost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90%state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they believe global warming is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happening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40% agreed it’s the </a:t>
            </a:r>
            <a:r>
              <a:rPr lang="en-AU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Government’s </a:t>
            </a:r>
            <a:r>
              <a:rPr lang="en-AU" sz="13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job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motivate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 individual’s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Findings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suggest political parties need to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better address concerns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about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environment 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Also show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leadership in providing the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guidance and solutions desired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0080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Most believe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global warming is happening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113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Estimated average total monthly income: $1,780 of which $1,355 or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¾ comes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from paid work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Average spent on rent/mortgage: $369 (21% of total)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Food $183 (10%), Transport $109 (6%), Eating Out (5%), Bills (4%)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0070C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Three quarters of income comes from paid work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Income and Spend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65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% of all Future Leaders are working to some extent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54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% of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year 1 and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 and 61% of years 3 and 4 are working 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support themselves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0070C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Employment now the norm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2885" y="368274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They are likely to be saving as well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For the long travelling holiday, the house, the wedding and the kids? 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course, they are Generation S!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3682747"/>
            <a:ext cx="1662868" cy="1176350"/>
          </a:xfrm>
          <a:prstGeom prst="rect">
            <a:avLst/>
          </a:prstGeom>
          <a:solidFill>
            <a:srgbClr val="0070C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are saving too!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2885" y="50114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71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/>
      <p:bldP spid="4" grpId="0" animBg="1"/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/>
              <a:t>The Co-op Future Leaders Index 2013</a:t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Thank you…</a:t>
            </a:r>
            <a:br>
              <a:rPr lang="en-AU" dirty="0" smtClean="0"/>
            </a:br>
            <a:endParaRPr lang="en-AU" dirty="0" smtClean="0"/>
          </a:p>
          <a:p>
            <a:r>
              <a:rPr lang="en-AU" dirty="0" smtClean="0"/>
              <a:t>www.coop.com.au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019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Objectives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Integral to transformation journey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67744" y="2202732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Enables the Co-op to connect with all stakeholders – media, academic, supplier, corporate, government   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Part of member reactivation program 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7340" y="2338867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Create a conversation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7743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Demonstrates that Co-op lives and breathes the needs and opinions of the nation’s future leaders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55 year old retailer just waking up - innovation and thought leadership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975" y="3610912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irst of its kind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7340" y="4869160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67744" y="3610912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Co-op now positioned as thought leader – 3 White Papers: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1: Employment and Politics (May)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2: Lifestyle and Technology (July)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3: Education and Australia (October)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67744" y="4794706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24 minute online survey with Co-op members aged 17-29 years old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2,053 responses in total from Co-op member database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Detailed coverage by age, gender, member group and location</a:t>
            </a:r>
          </a:p>
        </p:txBody>
      </p:sp>
    </p:spTree>
    <p:extLst>
      <p:ext uri="{BB962C8B-B14F-4D97-AF65-F5344CB8AC3E}">
        <p14:creationId xmlns:p14="http://schemas.microsoft.com/office/powerpoint/2010/main" val="140038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0375" y="1473555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Australia 2020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27784" y="1473555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Attitude to environment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16016" y="1473555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Involvement in politics 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256" y="1473555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Employment opportunities 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375" y="2904340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Life plans post uni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37593" y="2904340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Attitudes to property ownership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86997" y="2904340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Coolest brands now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02540" y="2904340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Brands to make the future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0375" y="4365104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Inspirational people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7593" y="4365104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media and technology use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16016" y="4384220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Income and spend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76256" y="4365104"/>
            <a:ext cx="1662868" cy="11763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 grad salary expectations 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Research Objectives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643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60" y="764704"/>
            <a:ext cx="9196753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5"/>
          <p:cNvSpPr txBox="1">
            <a:spLocks noGrp="1"/>
          </p:cNvSpPr>
          <p:nvPr>
            <p:ph type="ctrTitle"/>
          </p:nvPr>
        </p:nvSpPr>
        <p:spPr>
          <a:xfrm>
            <a:off x="-19860" y="1"/>
            <a:ext cx="9163860" cy="7647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A land of entrepreneurs…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Employment 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40% planning to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start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their own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business in the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future 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60% stated </a:t>
            </a:r>
            <a:r>
              <a:rPr lang="en-US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universities don’t do enough to help students learn how to run a </a:t>
            </a:r>
            <a:r>
              <a:rPr lang="en-US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business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The </a:t>
            </a:r>
            <a:r>
              <a:rPr lang="en-US" sz="1600" b="1" dirty="0">
                <a:solidFill>
                  <a:schemeClr val="bg1"/>
                </a:solidFill>
              </a:rPr>
              <a:t>entrepreneurial and independent </a:t>
            </a:r>
            <a:r>
              <a:rPr lang="en-US" sz="1600" b="1" dirty="0" smtClean="0">
                <a:solidFill>
                  <a:schemeClr val="bg1"/>
                </a:solidFill>
              </a:rPr>
              <a:t>generation 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 confidence in major employer brands 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Global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downturn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reduced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overseas </a:t>
            </a:r>
            <a:r>
              <a:rPr lang="en-AU" sz="13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local Australian employment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opportunities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 50% believe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prospects for employment in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chosen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field after university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 strong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Pessimism </a:t>
            </a:r>
            <a:r>
              <a:rPr lang="en-AU" sz="1600" b="1" dirty="0">
                <a:solidFill>
                  <a:schemeClr val="bg1"/>
                </a:solidFill>
              </a:rPr>
              <a:t>about immediate employment prospects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2885" y="3691639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40%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(over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50%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int. students)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staying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at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university due to low job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prospects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Almost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70% planning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a postgraduate course or Masters at some point in future.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3691639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Prolong jobs – More study  - uni safe haven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12884" y="4895779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Overall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salary expectation of $50,700 soon after graduating.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Most remain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very confident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degrees viable in job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market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for career longer term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7975" y="5029281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Sensible and realistic salary expectations</a:t>
            </a:r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696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7" grpId="0"/>
      <p:bldP spid="8" grpId="0" animBg="1"/>
      <p:bldP spid="9" grpId="0"/>
      <p:bldP spid="10" grpId="0" animBg="1"/>
      <p:bldP spid="11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Politics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68% do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not rank politics highly as an interest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55% not knowledgeable when it comes to politics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Political </a:t>
            </a:r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interest </a:t>
            </a:r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tepid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12884" y="2385393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44% see little difference between the main parties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30% don’t care who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gets in at next election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Same, Same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7340" y="3709180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Voting preferences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3420" y="3709180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34% Lib; 29% ALP; 22% Greens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Preferences variable according to study discipline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But if in doubt - vote Green! 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85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7" grpId="0"/>
      <p:bldP spid="8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91" y="860256"/>
            <a:ext cx="9168791" cy="6018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Introducing - Generation Sensible – back to the 50’s… 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80% plan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taking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career break- (travel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overseas for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&gt; 3 months)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Travel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 about 4-5 years time, just before they start to settle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down!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It’s all in the plan…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Career break, just before the house purchase, marriage, family…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b="0" dirty="0" smtClean="0">
                <a:solidFill>
                  <a:srgbClr val="163F64"/>
                </a:solidFill>
                <a:latin typeface="Arial Narrow" pitchFamily="34" charset="0"/>
              </a:rPr>
              <a:t>Life Plans and Property Ownership</a:t>
            </a:r>
            <a:endParaRPr lang="en-AU" b="0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 90%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plan to buy a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house/flat/apartment (in @ 5-6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years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time)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Almost 90% plan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on getting married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(in @ 6-7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years time)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Almost 90% plan on having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 family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(in @ 7-8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years time)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Generation Sensible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2885" y="368274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80% stated because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high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cost of houses, many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never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own their own home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outright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70% believe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that home ownership is as important to them as it was to their parents 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80% will continue to buy despite prices rising in next 5 years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Resigned to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outright home ownership may never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eventuate but a strong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desire to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buy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7975" y="3682747"/>
            <a:ext cx="1662868" cy="1176350"/>
          </a:xfrm>
          <a:prstGeom prst="rect">
            <a:avLst/>
          </a:prstGeom>
          <a:solidFill>
            <a:srgbClr val="163F64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Realistic about lower outright home ownership going forward</a:t>
            </a:r>
            <a:endParaRPr lang="en-A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91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/>
      <p:bldP spid="4" grpId="0" animBg="1"/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112885" y="23539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Google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YouTube, Samsung, Apple and ebay deemed by Future Leaders as most likely to be even more popular in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2020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But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MySpace, Vodafone, Pinterest, Instagram, Pepsi, Telstra and Qantas predicted to become much less popular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7975" y="2353997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Media a fad?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ontent Placeholder 15"/>
          <p:cNvSpPr txBox="1">
            <a:spLocks/>
          </p:cNvSpPr>
          <p:nvPr/>
        </p:nvSpPr>
        <p:spPr>
          <a:xfrm>
            <a:off x="0" y="-8877"/>
            <a:ext cx="9144000" cy="8691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AU" dirty="0" smtClean="0">
                <a:solidFill>
                  <a:srgbClr val="163F64"/>
                </a:solidFill>
                <a:latin typeface="Arial Narrow" pitchFamily="34" charset="0"/>
              </a:rPr>
              <a:t>Brands and Inspiration</a:t>
            </a:r>
            <a:endParaRPr lang="en-AU" i="1" dirty="0">
              <a:solidFill>
                <a:srgbClr val="163F64"/>
              </a:solidFill>
              <a:latin typeface="Arial Narrow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2885" y="1016355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Over 40% stated Apple is the coolest brand spontaneously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Next were (in rank order) Samsung, Nike, Google, Sony,  Adidas, Coke, Vans, </a:t>
            </a:r>
          </a:p>
          <a:p>
            <a:pPr marL="171450" lvl="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Apple more popular with the ladies, Samsung with the boys</a:t>
            </a:r>
            <a:endParaRPr lang="en-AU" sz="1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7975" y="1016355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Apple deemed the coolest brand… </a:t>
            </a:r>
            <a:r>
              <a:rPr lang="en-AU" sz="16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 far</a:t>
            </a:r>
            <a:endParaRPr lang="en-AU" sz="16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12885" y="368274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Family, particularly mum, plays a very strong role</a:t>
            </a: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Consistent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with Future Leaders’ mature and grounded life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plans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3682747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Who inspires me?...  Mum!...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2885" y="5011497"/>
            <a:ext cx="6747027" cy="117635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Barack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Obama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clearly most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inspiring business person or political leader </a:t>
            </a:r>
            <a:endParaRPr lang="en-AU" sz="13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171450" indent="-17145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Bill </a:t>
            </a:r>
            <a:r>
              <a:rPr lang="en-AU" sz="13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Gates, Dick Smith, Richard Branson, Mark Zuckerberg also </a:t>
            </a:r>
            <a:r>
              <a:rPr lang="en-AU" sz="1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popular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7975" y="5011497"/>
            <a:ext cx="1662868" cy="1176350"/>
          </a:xfrm>
          <a:prstGeom prst="rect">
            <a:avLst/>
          </a:prstGeom>
          <a:solidFill>
            <a:srgbClr val="C00000"/>
          </a:solidFill>
        </p:spPr>
        <p:txBody>
          <a:bodyPr wrap="square" anchor="ctr">
            <a:no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…and the 44</a:t>
            </a:r>
            <a:r>
              <a:rPr lang="en-AU" sz="16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A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president of the United States</a:t>
            </a:r>
            <a:endParaRPr lang="en-A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5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5" grpId="0"/>
      <p:bldP spid="4" grpId="0" animBg="1"/>
      <p:bldP spid="9" grpId="0"/>
      <p:bldP spid="10" grpId="0" animBg="1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CoMobile - Telst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13203</TotalTime>
  <Words>1312</Words>
  <Application>Microsoft Office PowerPoint</Application>
  <PresentationFormat>On-screen Show (4:3)</PresentationFormat>
  <Paragraphs>158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CoMobile - Telstra</vt:lpstr>
      <vt:lpstr>The Co-op Future Leaders Index 2013 </vt:lpstr>
      <vt:lpstr>PowerPoint Presentation</vt:lpstr>
      <vt:lpstr>PowerPoint Presentation</vt:lpstr>
      <vt:lpstr>A land of entrepreneurs…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Co-op Future Leaders Index 2013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Opportunity</dc:title>
  <dc:creator>Greg Smith</dc:creator>
  <cp:lastModifiedBy>Greg Smith</cp:lastModifiedBy>
  <cp:revision>62</cp:revision>
  <dcterms:created xsi:type="dcterms:W3CDTF">2013-07-26T07:00:23Z</dcterms:created>
  <dcterms:modified xsi:type="dcterms:W3CDTF">2013-11-11T00:23:18Z</dcterms:modified>
</cp:coreProperties>
</file>