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907" r:id="rId5"/>
    <p:sldId id="300" r:id="rId6"/>
    <p:sldId id="315" r:id="rId7"/>
    <p:sldId id="317" r:id="rId8"/>
    <p:sldId id="914" r:id="rId9"/>
    <p:sldId id="318" r:id="rId10"/>
    <p:sldId id="319" r:id="rId11"/>
    <p:sldId id="960" r:id="rId12"/>
    <p:sldId id="906" r:id="rId13"/>
    <p:sldId id="954" r:id="rId14"/>
    <p:sldId id="946" r:id="rId15"/>
    <p:sldId id="944" r:id="rId16"/>
    <p:sldId id="905" r:id="rId17"/>
    <p:sldId id="952" r:id="rId18"/>
    <p:sldId id="258" r:id="rId19"/>
    <p:sldId id="302" r:id="rId20"/>
    <p:sldId id="316" r:id="rId21"/>
    <p:sldId id="309" r:id="rId22"/>
    <p:sldId id="314" r:id="rId23"/>
    <p:sldId id="961" r:id="rId24"/>
    <p:sldId id="956" r:id="rId25"/>
    <p:sldId id="958" r:id="rId26"/>
    <p:sldId id="959" r:id="rId27"/>
    <p:sldId id="945" r:id="rId28"/>
    <p:sldId id="891" r:id="rId29"/>
    <p:sldId id="939" r:id="rId30"/>
    <p:sldId id="940" r:id="rId31"/>
    <p:sldId id="903" r:id="rId32"/>
    <p:sldId id="951" r:id="rId33"/>
    <p:sldId id="943" r:id="rId34"/>
    <p:sldId id="942" r:id="rId35"/>
    <p:sldId id="953" r:id="rId36"/>
    <p:sldId id="299" r:id="rId37"/>
  </p:sldIdLst>
  <p:sldSz cx="12192000" cy="6858000"/>
  <p:notesSz cx="9939338" cy="680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y Scoon" initials="RS" lastIdx="6" clrIdx="6">
    <p:extLst>
      <p:ext uri="{19B8F6BF-5375-455C-9EA6-DF929625EA0E}">
        <p15:presenceInfo xmlns:p15="http://schemas.microsoft.com/office/powerpoint/2012/main" userId="S::Roy.Scoon@customerservice.nsw.gov.au::bf5c9325-e5b4-4343-969c-8f9ec92d9f43" providerId="AD"/>
      </p:ext>
    </p:extLst>
  </p:cmAuthor>
  <p:cmAuthor id="1" name="Kristen Daglish Rose" initials="KDR" lastIdx="1" clrIdx="0">
    <p:extLst>
      <p:ext uri="{19B8F6BF-5375-455C-9EA6-DF929625EA0E}">
        <p15:presenceInfo xmlns:p15="http://schemas.microsoft.com/office/powerpoint/2012/main" userId="S::kristen.daglish.rose@liquorandgaming.nsw.gov.au::0ed34b59-d385-468a-882f-4f34e52500d6" providerId="AD"/>
      </p:ext>
    </p:extLst>
  </p:cmAuthor>
  <p:cmAuthor id="2" name="Felicity Cox" initials="FC" lastIdx="1" clrIdx="1">
    <p:extLst>
      <p:ext uri="{19B8F6BF-5375-455C-9EA6-DF929625EA0E}">
        <p15:presenceInfo xmlns:p15="http://schemas.microsoft.com/office/powerpoint/2012/main" userId="S::felicity.cox@customerservice.nsw.gov.au::61c80b12-9182-4781-8b4e-07947ce35985" providerId="AD"/>
      </p:ext>
    </p:extLst>
  </p:cmAuthor>
  <p:cmAuthor id="3" name="Emma Watts" initials="EW" lastIdx="10" clrIdx="2">
    <p:extLst>
      <p:ext uri="{19B8F6BF-5375-455C-9EA6-DF929625EA0E}">
        <p15:presenceInfo xmlns:p15="http://schemas.microsoft.com/office/powerpoint/2012/main" userId="S::Emma.Watts@dpc.nsw.gov.au::57c62c92-f5fd-4748-a616-0e30af97043b" providerId="AD"/>
      </p:ext>
    </p:extLst>
  </p:cmAuthor>
  <p:cmAuthor id="4" name="Ellie Hampton" initials="EH" lastIdx="3" clrIdx="3">
    <p:extLst>
      <p:ext uri="{19B8F6BF-5375-455C-9EA6-DF929625EA0E}">
        <p15:presenceInfo xmlns:p15="http://schemas.microsoft.com/office/powerpoint/2012/main" userId="S::ellie.hampton_dpi.nsw.gov.au#ext#@nswgov.onmicrosoft.com::e4c2e97b-95d7-4fda-9c16-eb576a1ee418" providerId="AD"/>
      </p:ext>
    </p:extLst>
  </p:cmAuthor>
  <p:cmAuthor id="5" name="Pip Job" initials="PJ" lastIdx="1" clrIdx="4">
    <p:extLst>
      <p:ext uri="{19B8F6BF-5375-455C-9EA6-DF929625EA0E}">
        <p15:presenceInfo xmlns:p15="http://schemas.microsoft.com/office/powerpoint/2012/main" userId="S::pip.job_dpi.nsw.gov.au#ext#@nswgov.onmicrosoft.com::087f24bf-9fc3-4512-8a4a-03893955efa2" providerId="AD"/>
      </p:ext>
    </p:extLst>
  </p:cmAuthor>
  <p:cmAuthor id="6" name="Linda Varrica" initials="LV" lastIdx="4" clrIdx="5">
    <p:extLst>
      <p:ext uri="{19B8F6BF-5375-455C-9EA6-DF929625EA0E}">
        <p15:presenceInfo xmlns:p15="http://schemas.microsoft.com/office/powerpoint/2012/main" userId="S::linda.varrica@customerservice.nsw.gov.au::480a2938-0c8b-4a57-8565-a26776a8d5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E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F09F3A-BBAE-47D8-A237-2393C8423B6C}" v="54" dt="2020-10-11T21:20:59.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varScale="1">
        <p:scale>
          <a:sx n="76" d="100"/>
          <a:sy n="76" d="100"/>
        </p:scale>
        <p:origin x="204" y="64"/>
      </p:cViewPr>
      <p:guideLst/>
    </p:cSldViewPr>
  </p:slideViewPr>
  <p:notesTextViewPr>
    <p:cViewPr>
      <p:scale>
        <a:sx n="1" d="1"/>
        <a:sy n="1" d="1"/>
      </p:scale>
      <p:origin x="0" y="0"/>
    </p:cViewPr>
  </p:notesTextViewPr>
  <p:sorterViewPr>
    <p:cViewPr>
      <p:scale>
        <a:sx n="66" d="100"/>
        <a:sy n="66" d="100"/>
      </p:scale>
      <p:origin x="0" y="-27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y Scoon" userId="bf5c9325-e5b4-4343-969c-8f9ec92d9f43" providerId="ADAL" clId="{217A0EE4-E82A-497C-86CF-78A3FBF565AF}"/>
    <pc:docChg chg="modSld">
      <pc:chgData name="Roy Scoon" userId="bf5c9325-e5b4-4343-969c-8f9ec92d9f43" providerId="ADAL" clId="{217A0EE4-E82A-497C-86CF-78A3FBF565AF}" dt="2020-10-08T04:57:14.566" v="7" actId="20577"/>
      <pc:docMkLst>
        <pc:docMk/>
      </pc:docMkLst>
      <pc:sldChg chg="modSp">
        <pc:chgData name="Roy Scoon" userId="bf5c9325-e5b4-4343-969c-8f9ec92d9f43" providerId="ADAL" clId="{217A0EE4-E82A-497C-86CF-78A3FBF565AF}" dt="2020-10-08T04:57:14.566" v="7" actId="20577"/>
        <pc:sldMkLst>
          <pc:docMk/>
          <pc:sldMk cId="374797391" sldId="907"/>
        </pc:sldMkLst>
        <pc:spChg chg="mod">
          <ac:chgData name="Roy Scoon" userId="bf5c9325-e5b4-4343-969c-8f9ec92d9f43" providerId="ADAL" clId="{217A0EE4-E82A-497C-86CF-78A3FBF565AF}" dt="2020-10-08T04:57:14.566" v="7" actId="20577"/>
          <ac:spMkLst>
            <pc:docMk/>
            <pc:sldMk cId="374797391" sldId="907"/>
            <ac:spMk id="2" creationId="{F2DB77EE-E247-436F-9C82-F2B9E87881E1}"/>
          </ac:spMkLst>
        </pc:spChg>
        <pc:spChg chg="mod">
          <ac:chgData name="Roy Scoon" userId="bf5c9325-e5b4-4343-969c-8f9ec92d9f43" providerId="ADAL" clId="{217A0EE4-E82A-497C-86CF-78A3FBF565AF}" dt="2020-10-08T04:56:10.768" v="1" actId="20577"/>
          <ac:spMkLst>
            <pc:docMk/>
            <pc:sldMk cId="374797391" sldId="907"/>
            <ac:spMk id="3" creationId="{733BC5C9-2810-4FB4-AF0B-64DA3ECA9EE6}"/>
          </ac:spMkLst>
        </pc:spChg>
      </pc:sldChg>
    </pc:docChg>
  </pc:docChgLst>
  <pc:docChgLst>
    <pc:chgData name="Roy Scoon" userId="bf5c9325-e5b4-4343-969c-8f9ec92d9f43" providerId="ADAL" clId="{46F09F3A-BBAE-47D8-A237-2393C8423B6C}"/>
    <pc:docChg chg="undo redo custSel addSld delSld modSld sldOrd">
      <pc:chgData name="Roy Scoon" userId="bf5c9325-e5b4-4343-969c-8f9ec92d9f43" providerId="ADAL" clId="{46F09F3A-BBAE-47D8-A237-2393C8423B6C}" dt="2020-10-11T21:20:14.377" v="723"/>
      <pc:docMkLst>
        <pc:docMk/>
      </pc:docMkLst>
      <pc:sldChg chg="modSp">
        <pc:chgData name="Roy Scoon" userId="bf5c9325-e5b4-4343-969c-8f9ec92d9f43" providerId="ADAL" clId="{46F09F3A-BBAE-47D8-A237-2393C8423B6C}" dt="2020-10-08T20:57:42.096" v="177"/>
        <pc:sldMkLst>
          <pc:docMk/>
          <pc:sldMk cId="2419504800" sldId="300"/>
        </pc:sldMkLst>
        <pc:spChg chg="mod">
          <ac:chgData name="Roy Scoon" userId="bf5c9325-e5b4-4343-969c-8f9ec92d9f43" providerId="ADAL" clId="{46F09F3A-BBAE-47D8-A237-2393C8423B6C}" dt="2020-10-08T20:57:42.096" v="177"/>
          <ac:spMkLst>
            <pc:docMk/>
            <pc:sldMk cId="2419504800" sldId="300"/>
            <ac:spMk id="9" creationId="{B3A838DE-468C-4119-96EB-544C80F4DD69}"/>
          </ac:spMkLst>
        </pc:spChg>
      </pc:sldChg>
      <pc:sldChg chg="modSp">
        <pc:chgData name="Roy Scoon" userId="bf5c9325-e5b4-4343-969c-8f9ec92d9f43" providerId="ADAL" clId="{46F09F3A-BBAE-47D8-A237-2393C8423B6C}" dt="2020-10-08T21:25:38.635" v="347" actId="20577"/>
        <pc:sldMkLst>
          <pc:docMk/>
          <pc:sldMk cId="956130703" sldId="302"/>
        </pc:sldMkLst>
        <pc:spChg chg="mod">
          <ac:chgData name="Roy Scoon" userId="bf5c9325-e5b4-4343-969c-8f9ec92d9f43" providerId="ADAL" clId="{46F09F3A-BBAE-47D8-A237-2393C8423B6C}" dt="2020-10-08T21:25:38.635" v="347" actId="20577"/>
          <ac:spMkLst>
            <pc:docMk/>
            <pc:sldMk cId="956130703" sldId="302"/>
            <ac:spMk id="3" creationId="{D103509C-664A-45A7-8DE2-2339CDCE79CD}"/>
          </ac:spMkLst>
        </pc:spChg>
      </pc:sldChg>
      <pc:sldChg chg="modSp">
        <pc:chgData name="Roy Scoon" userId="bf5c9325-e5b4-4343-969c-8f9ec92d9f43" providerId="ADAL" clId="{46F09F3A-BBAE-47D8-A237-2393C8423B6C}" dt="2020-10-08T21:26:59.007" v="361" actId="6549"/>
        <pc:sldMkLst>
          <pc:docMk/>
          <pc:sldMk cId="2547533559" sldId="309"/>
        </pc:sldMkLst>
        <pc:spChg chg="mod">
          <ac:chgData name="Roy Scoon" userId="bf5c9325-e5b4-4343-969c-8f9ec92d9f43" providerId="ADAL" clId="{46F09F3A-BBAE-47D8-A237-2393C8423B6C}" dt="2020-10-08T21:26:14.539" v="350" actId="20577"/>
          <ac:spMkLst>
            <pc:docMk/>
            <pc:sldMk cId="2547533559" sldId="309"/>
            <ac:spMk id="5" creationId="{980E3FA1-5221-4A8A-AC2F-C294BBF761AB}"/>
          </ac:spMkLst>
        </pc:spChg>
        <pc:spChg chg="mod">
          <ac:chgData name="Roy Scoon" userId="bf5c9325-e5b4-4343-969c-8f9ec92d9f43" providerId="ADAL" clId="{46F09F3A-BBAE-47D8-A237-2393C8423B6C}" dt="2020-10-08T21:26:59.007" v="361" actId="6549"/>
          <ac:spMkLst>
            <pc:docMk/>
            <pc:sldMk cId="2547533559" sldId="309"/>
            <ac:spMk id="6" creationId="{5F51ED01-89E8-4AE8-8099-6A5D3CB4DF01}"/>
          </ac:spMkLst>
        </pc:spChg>
      </pc:sldChg>
      <pc:sldChg chg="modSp">
        <pc:chgData name="Roy Scoon" userId="bf5c9325-e5b4-4343-969c-8f9ec92d9f43" providerId="ADAL" clId="{46F09F3A-BBAE-47D8-A237-2393C8423B6C}" dt="2020-10-09T00:41:17.433" v="714" actId="20577"/>
        <pc:sldMkLst>
          <pc:docMk/>
          <pc:sldMk cId="1474727478" sldId="314"/>
        </pc:sldMkLst>
        <pc:graphicFrameChg chg="modGraphic">
          <ac:chgData name="Roy Scoon" userId="bf5c9325-e5b4-4343-969c-8f9ec92d9f43" providerId="ADAL" clId="{46F09F3A-BBAE-47D8-A237-2393C8423B6C}" dt="2020-10-09T00:41:17.433" v="714" actId="20577"/>
          <ac:graphicFrameMkLst>
            <pc:docMk/>
            <pc:sldMk cId="1474727478" sldId="314"/>
            <ac:graphicFrameMk id="2" creationId="{2FF2C29D-D159-4F1D-BA32-B711C7B0C081}"/>
          </ac:graphicFrameMkLst>
        </pc:graphicFrameChg>
      </pc:sldChg>
      <pc:sldChg chg="addSp delSp modSp ord">
        <pc:chgData name="Roy Scoon" userId="bf5c9325-e5b4-4343-969c-8f9ec92d9f43" providerId="ADAL" clId="{46F09F3A-BBAE-47D8-A237-2393C8423B6C}" dt="2020-10-09T01:03:36.466" v="719" actId="1076"/>
        <pc:sldMkLst>
          <pc:docMk/>
          <pc:sldMk cId="3438677864" sldId="318"/>
        </pc:sldMkLst>
        <pc:spChg chg="del mod">
          <ac:chgData name="Roy Scoon" userId="bf5c9325-e5b4-4343-969c-8f9ec92d9f43" providerId="ADAL" clId="{46F09F3A-BBAE-47D8-A237-2393C8423B6C}" dt="2020-10-08T23:52:51.416" v="382" actId="478"/>
          <ac:spMkLst>
            <pc:docMk/>
            <pc:sldMk cId="3438677864" sldId="318"/>
            <ac:spMk id="5" creationId="{AC7E96D9-3C68-445B-BD58-88497883890F}"/>
          </ac:spMkLst>
        </pc:spChg>
        <pc:spChg chg="mod">
          <ac:chgData name="Roy Scoon" userId="bf5c9325-e5b4-4343-969c-8f9ec92d9f43" providerId="ADAL" clId="{46F09F3A-BBAE-47D8-A237-2393C8423B6C}" dt="2020-10-09T00:26:00.330" v="525" actId="1076"/>
          <ac:spMkLst>
            <pc:docMk/>
            <pc:sldMk cId="3438677864" sldId="318"/>
            <ac:spMk id="8" creationId="{1AA1CE48-60B3-4266-A765-10C2A0EDEF63}"/>
          </ac:spMkLst>
        </pc:spChg>
        <pc:spChg chg="add mod">
          <ac:chgData name="Roy Scoon" userId="bf5c9325-e5b4-4343-969c-8f9ec92d9f43" providerId="ADAL" clId="{46F09F3A-BBAE-47D8-A237-2393C8423B6C}" dt="2020-10-09T00:26:26.178" v="532" actId="1076"/>
          <ac:spMkLst>
            <pc:docMk/>
            <pc:sldMk cId="3438677864" sldId="318"/>
            <ac:spMk id="12" creationId="{B41A6E68-FF69-4A04-BC69-5288A90B766F}"/>
          </ac:spMkLst>
        </pc:spChg>
        <pc:grpChg chg="add del mod">
          <ac:chgData name="Roy Scoon" userId="bf5c9325-e5b4-4343-969c-8f9ec92d9f43" providerId="ADAL" clId="{46F09F3A-BBAE-47D8-A237-2393C8423B6C}" dt="2020-10-09T00:41:43.963" v="715"/>
          <ac:grpSpMkLst>
            <pc:docMk/>
            <pc:sldMk cId="3438677864" sldId="318"/>
            <ac:grpSpMk id="13" creationId="{0219F936-E422-4A99-BADD-41D3DCAF442A}"/>
          </ac:grpSpMkLst>
        </pc:grpChg>
        <pc:picChg chg="mod">
          <ac:chgData name="Roy Scoon" userId="bf5c9325-e5b4-4343-969c-8f9ec92d9f43" providerId="ADAL" clId="{46F09F3A-BBAE-47D8-A237-2393C8423B6C}" dt="2020-10-09T00:26:10" v="526" actId="164"/>
          <ac:picMkLst>
            <pc:docMk/>
            <pc:sldMk cId="3438677864" sldId="318"/>
            <ac:picMk id="2" creationId="{B24EB34F-C64C-4C9E-88B8-61462BB1AA6A}"/>
          </ac:picMkLst>
        </pc:picChg>
        <pc:picChg chg="mod">
          <ac:chgData name="Roy Scoon" userId="bf5c9325-e5b4-4343-969c-8f9ec92d9f43" providerId="ADAL" clId="{46F09F3A-BBAE-47D8-A237-2393C8423B6C}" dt="2020-10-09T00:26:00.330" v="525" actId="1076"/>
          <ac:picMkLst>
            <pc:docMk/>
            <pc:sldMk cId="3438677864" sldId="318"/>
            <ac:picMk id="3" creationId="{5BB61DA9-DB6B-4C37-8880-24EE01ADFA05}"/>
          </ac:picMkLst>
        </pc:picChg>
        <pc:picChg chg="add del mod">
          <ac:chgData name="Roy Scoon" userId="bf5c9325-e5b4-4343-969c-8f9ec92d9f43" providerId="ADAL" clId="{46F09F3A-BBAE-47D8-A237-2393C8423B6C}" dt="2020-10-08T23:52:09.961" v="376" actId="478"/>
          <ac:picMkLst>
            <pc:docMk/>
            <pc:sldMk cId="3438677864" sldId="318"/>
            <ac:picMk id="9" creationId="{83289060-8C86-479F-9819-5A1DFFBF5FDC}"/>
          </ac:picMkLst>
        </pc:picChg>
        <pc:picChg chg="add mod ord">
          <ac:chgData name="Roy Scoon" userId="bf5c9325-e5b4-4343-969c-8f9ec92d9f43" providerId="ADAL" clId="{46F09F3A-BBAE-47D8-A237-2393C8423B6C}" dt="2020-10-09T00:26:10" v="526" actId="164"/>
          <ac:picMkLst>
            <pc:docMk/>
            <pc:sldMk cId="3438677864" sldId="318"/>
            <ac:picMk id="10" creationId="{0BCC2D5F-83B6-45C9-A4B1-7BCA2F470A03}"/>
          </ac:picMkLst>
        </pc:picChg>
        <pc:picChg chg="add mod modCrop">
          <ac:chgData name="Roy Scoon" userId="bf5c9325-e5b4-4343-969c-8f9ec92d9f43" providerId="ADAL" clId="{46F09F3A-BBAE-47D8-A237-2393C8423B6C}" dt="2020-10-09T00:26:10" v="526" actId="164"/>
          <ac:picMkLst>
            <pc:docMk/>
            <pc:sldMk cId="3438677864" sldId="318"/>
            <ac:picMk id="11" creationId="{0DBD9D2F-4484-4ED6-AC0D-283DACD5A095}"/>
          </ac:picMkLst>
        </pc:picChg>
        <pc:picChg chg="add mod">
          <ac:chgData name="Roy Scoon" userId="bf5c9325-e5b4-4343-969c-8f9ec92d9f43" providerId="ADAL" clId="{46F09F3A-BBAE-47D8-A237-2393C8423B6C}" dt="2020-10-09T01:03:36.466" v="719" actId="1076"/>
          <ac:picMkLst>
            <pc:docMk/>
            <pc:sldMk cId="3438677864" sldId="318"/>
            <ac:picMk id="14" creationId="{2253A3E1-E4CD-4BEF-A341-55EA71DADCC9}"/>
          </ac:picMkLst>
        </pc:picChg>
      </pc:sldChg>
      <pc:sldChg chg="modSp">
        <pc:chgData name="Roy Scoon" userId="bf5c9325-e5b4-4343-969c-8f9ec92d9f43" providerId="ADAL" clId="{46F09F3A-BBAE-47D8-A237-2393C8423B6C}" dt="2020-10-08T20:34:02.897" v="107" actId="20577"/>
        <pc:sldMkLst>
          <pc:docMk/>
          <pc:sldMk cId="3384560206" sldId="319"/>
        </pc:sldMkLst>
        <pc:spChg chg="mod">
          <ac:chgData name="Roy Scoon" userId="bf5c9325-e5b4-4343-969c-8f9ec92d9f43" providerId="ADAL" clId="{46F09F3A-BBAE-47D8-A237-2393C8423B6C}" dt="2020-10-08T20:25:57.210" v="51" actId="948"/>
          <ac:spMkLst>
            <pc:docMk/>
            <pc:sldMk cId="3384560206" sldId="319"/>
            <ac:spMk id="5" creationId="{C096D589-DFF2-46F0-A6EC-A5F2AB742F7B}"/>
          </ac:spMkLst>
        </pc:spChg>
        <pc:spChg chg="mod">
          <ac:chgData name="Roy Scoon" userId="bf5c9325-e5b4-4343-969c-8f9ec92d9f43" providerId="ADAL" clId="{46F09F3A-BBAE-47D8-A237-2393C8423B6C}" dt="2020-10-08T20:34:02.897" v="107" actId="20577"/>
          <ac:spMkLst>
            <pc:docMk/>
            <pc:sldMk cId="3384560206" sldId="319"/>
            <ac:spMk id="11" creationId="{FC49741C-D364-4364-ABE7-21D7425CD80F}"/>
          </ac:spMkLst>
        </pc:spChg>
        <pc:picChg chg="mod">
          <ac:chgData name="Roy Scoon" userId="bf5c9325-e5b4-4343-969c-8f9ec92d9f43" providerId="ADAL" clId="{46F09F3A-BBAE-47D8-A237-2393C8423B6C}" dt="2020-10-08T20:25:21.764" v="49" actId="14100"/>
          <ac:picMkLst>
            <pc:docMk/>
            <pc:sldMk cId="3384560206" sldId="319"/>
            <ac:picMk id="3" creationId="{C43500F1-C9B7-4CDF-BD0F-2199B8572A1F}"/>
          </ac:picMkLst>
        </pc:picChg>
      </pc:sldChg>
      <pc:sldChg chg="addSp delSp modSp ord">
        <pc:chgData name="Roy Scoon" userId="bf5c9325-e5b4-4343-969c-8f9ec92d9f43" providerId="ADAL" clId="{46F09F3A-BBAE-47D8-A237-2393C8423B6C}" dt="2020-10-11T21:20:14.377" v="723"/>
        <pc:sldMkLst>
          <pc:docMk/>
          <pc:sldMk cId="1043038724" sldId="891"/>
        </pc:sldMkLst>
        <pc:spChg chg="mod">
          <ac:chgData name="Roy Scoon" userId="bf5c9325-e5b4-4343-969c-8f9ec92d9f43" providerId="ADAL" clId="{46F09F3A-BBAE-47D8-A237-2393C8423B6C}" dt="2020-10-08T21:08:28.389" v="239" actId="1076"/>
          <ac:spMkLst>
            <pc:docMk/>
            <pc:sldMk cId="1043038724" sldId="891"/>
            <ac:spMk id="7" creationId="{23BB4BF6-5C4E-4E5A-9C6F-90ABDDD8205A}"/>
          </ac:spMkLst>
        </pc:spChg>
        <pc:spChg chg="mod ord">
          <ac:chgData name="Roy Scoon" userId="bf5c9325-e5b4-4343-969c-8f9ec92d9f43" providerId="ADAL" clId="{46F09F3A-BBAE-47D8-A237-2393C8423B6C}" dt="2020-10-08T22:36:49.517" v="366" actId="20577"/>
          <ac:spMkLst>
            <pc:docMk/>
            <pc:sldMk cId="1043038724" sldId="891"/>
            <ac:spMk id="10" creationId="{266AFE36-C1CA-481F-A91A-EFDD50359023}"/>
          </ac:spMkLst>
        </pc:spChg>
        <pc:graphicFrameChg chg="del mod">
          <ac:chgData name="Roy Scoon" userId="bf5c9325-e5b4-4343-969c-8f9ec92d9f43" providerId="ADAL" clId="{46F09F3A-BBAE-47D8-A237-2393C8423B6C}" dt="2020-10-08T21:08:31.682" v="241" actId="478"/>
          <ac:graphicFrameMkLst>
            <pc:docMk/>
            <pc:sldMk cId="1043038724" sldId="891"/>
            <ac:graphicFrameMk id="2" creationId="{B38FE48A-668E-4EB9-A845-09AC74CFEF07}"/>
          </ac:graphicFrameMkLst>
        </pc:graphicFrameChg>
        <pc:picChg chg="add del mod">
          <ac:chgData name="Roy Scoon" userId="bf5c9325-e5b4-4343-969c-8f9ec92d9f43" providerId="ADAL" clId="{46F09F3A-BBAE-47D8-A237-2393C8423B6C}" dt="2020-10-08T21:07:12.338" v="228" actId="478"/>
          <ac:picMkLst>
            <pc:docMk/>
            <pc:sldMk cId="1043038724" sldId="891"/>
            <ac:picMk id="3" creationId="{A70257D6-3777-4812-ABE7-938416FA8997}"/>
          </ac:picMkLst>
        </pc:picChg>
        <pc:picChg chg="add mod">
          <ac:chgData name="Roy Scoon" userId="bf5c9325-e5b4-4343-969c-8f9ec92d9f43" providerId="ADAL" clId="{46F09F3A-BBAE-47D8-A237-2393C8423B6C}" dt="2020-10-08T21:08:23.309" v="238" actId="554"/>
          <ac:picMkLst>
            <pc:docMk/>
            <pc:sldMk cId="1043038724" sldId="891"/>
            <ac:picMk id="4" creationId="{98CDFF6B-018C-46A2-AA21-DD0BEEB47C62}"/>
          </ac:picMkLst>
        </pc:picChg>
        <pc:picChg chg="add mod">
          <ac:chgData name="Roy Scoon" userId="bf5c9325-e5b4-4343-969c-8f9ec92d9f43" providerId="ADAL" clId="{46F09F3A-BBAE-47D8-A237-2393C8423B6C}" dt="2020-10-08T21:08:23.309" v="238" actId="554"/>
          <ac:picMkLst>
            <pc:docMk/>
            <pc:sldMk cId="1043038724" sldId="891"/>
            <ac:picMk id="5" creationId="{1DB72E6F-C240-4B34-83DE-4E8E7E08A386}"/>
          </ac:picMkLst>
        </pc:picChg>
        <pc:picChg chg="del">
          <ac:chgData name="Roy Scoon" userId="bf5c9325-e5b4-4343-969c-8f9ec92d9f43" providerId="ADAL" clId="{46F09F3A-BBAE-47D8-A237-2393C8423B6C}" dt="2020-10-08T21:01:25.306" v="193" actId="478"/>
          <ac:picMkLst>
            <pc:docMk/>
            <pc:sldMk cId="1043038724" sldId="891"/>
            <ac:picMk id="6" creationId="{2163F8E7-C75D-4364-904B-D26B5E48F887}"/>
          </ac:picMkLst>
        </pc:picChg>
        <pc:picChg chg="del">
          <ac:chgData name="Roy Scoon" userId="bf5c9325-e5b4-4343-969c-8f9ec92d9f43" providerId="ADAL" clId="{46F09F3A-BBAE-47D8-A237-2393C8423B6C}" dt="2020-10-08T21:01:25.306" v="193" actId="478"/>
          <ac:picMkLst>
            <pc:docMk/>
            <pc:sldMk cId="1043038724" sldId="891"/>
            <ac:picMk id="8" creationId="{F80ADF4A-3B43-49B9-8BD1-62488B658AEB}"/>
          </ac:picMkLst>
        </pc:picChg>
        <pc:picChg chg="add mod">
          <ac:chgData name="Roy Scoon" userId="bf5c9325-e5b4-4343-969c-8f9ec92d9f43" providerId="ADAL" clId="{46F09F3A-BBAE-47D8-A237-2393C8423B6C}" dt="2020-10-08T21:08:23.309" v="238" actId="554"/>
          <ac:picMkLst>
            <pc:docMk/>
            <pc:sldMk cId="1043038724" sldId="891"/>
            <ac:picMk id="11" creationId="{CA0E1B02-731E-4616-B804-984A18A8EB67}"/>
          </ac:picMkLst>
        </pc:picChg>
        <pc:picChg chg="add mod">
          <ac:chgData name="Roy Scoon" userId="bf5c9325-e5b4-4343-969c-8f9ec92d9f43" providerId="ADAL" clId="{46F09F3A-BBAE-47D8-A237-2393C8423B6C}" dt="2020-10-08T21:08:23.309" v="238" actId="554"/>
          <ac:picMkLst>
            <pc:docMk/>
            <pc:sldMk cId="1043038724" sldId="891"/>
            <ac:picMk id="12" creationId="{FE75EB45-E1C9-4042-BFB2-18FE4176ACE8}"/>
          </ac:picMkLst>
        </pc:picChg>
      </pc:sldChg>
      <pc:sldChg chg="delSp del">
        <pc:chgData name="Roy Scoon" userId="bf5c9325-e5b4-4343-969c-8f9ec92d9f43" providerId="ADAL" clId="{46F09F3A-BBAE-47D8-A237-2393C8423B6C}" dt="2020-10-08T21:16:19.658" v="325" actId="2696"/>
        <pc:sldMkLst>
          <pc:docMk/>
          <pc:sldMk cId="662090489" sldId="899"/>
        </pc:sldMkLst>
        <pc:picChg chg="del">
          <ac:chgData name="Roy Scoon" userId="bf5c9325-e5b4-4343-969c-8f9ec92d9f43" providerId="ADAL" clId="{46F09F3A-BBAE-47D8-A237-2393C8423B6C}" dt="2020-10-08T21:12:05.094" v="254" actId="478"/>
          <ac:picMkLst>
            <pc:docMk/>
            <pc:sldMk cId="662090489" sldId="899"/>
            <ac:picMk id="5" creationId="{0EF80425-BAF9-43E0-BB2D-06C345B95F79}"/>
          </ac:picMkLst>
        </pc:picChg>
        <pc:picChg chg="del">
          <ac:chgData name="Roy Scoon" userId="bf5c9325-e5b4-4343-969c-8f9ec92d9f43" providerId="ADAL" clId="{46F09F3A-BBAE-47D8-A237-2393C8423B6C}" dt="2020-10-08T21:12:05.094" v="254" actId="478"/>
          <ac:picMkLst>
            <pc:docMk/>
            <pc:sldMk cId="662090489" sldId="899"/>
            <ac:picMk id="6" creationId="{6341BBC0-6399-48D5-9F40-435B1E7F6DE8}"/>
          </ac:picMkLst>
        </pc:picChg>
        <pc:picChg chg="del">
          <ac:chgData name="Roy Scoon" userId="bf5c9325-e5b4-4343-969c-8f9ec92d9f43" providerId="ADAL" clId="{46F09F3A-BBAE-47D8-A237-2393C8423B6C}" dt="2020-10-08T21:12:05.094" v="254" actId="478"/>
          <ac:picMkLst>
            <pc:docMk/>
            <pc:sldMk cId="662090489" sldId="899"/>
            <ac:picMk id="9" creationId="{691B6AE8-869F-4938-8138-30DEA852C703}"/>
          </ac:picMkLst>
        </pc:picChg>
      </pc:sldChg>
      <pc:sldChg chg="addSp delSp modSp ord">
        <pc:chgData name="Roy Scoon" userId="bf5c9325-e5b4-4343-969c-8f9ec92d9f43" providerId="ADAL" clId="{46F09F3A-BBAE-47D8-A237-2393C8423B6C}" dt="2020-10-11T21:20:14.377" v="723"/>
        <pc:sldMkLst>
          <pc:docMk/>
          <pc:sldMk cId="572834825" sldId="903"/>
        </pc:sldMkLst>
        <pc:picChg chg="add mod">
          <ac:chgData name="Roy Scoon" userId="bf5c9325-e5b4-4343-969c-8f9ec92d9f43" providerId="ADAL" clId="{46F09F3A-BBAE-47D8-A237-2393C8423B6C}" dt="2020-10-08T21:11:33.935" v="252" actId="1076"/>
          <ac:picMkLst>
            <pc:docMk/>
            <pc:sldMk cId="572834825" sldId="903"/>
            <ac:picMk id="2" creationId="{E6728781-7CAA-44E1-AC6D-4DDABA3AA591}"/>
          </ac:picMkLst>
        </pc:picChg>
        <pc:picChg chg="add mod">
          <ac:chgData name="Roy Scoon" userId="bf5c9325-e5b4-4343-969c-8f9ec92d9f43" providerId="ADAL" clId="{46F09F3A-BBAE-47D8-A237-2393C8423B6C}" dt="2020-10-08T21:11:35.758" v="253" actId="1076"/>
          <ac:picMkLst>
            <pc:docMk/>
            <pc:sldMk cId="572834825" sldId="903"/>
            <ac:picMk id="3" creationId="{983C7562-490B-49D1-B673-EFA1079DAC57}"/>
          </ac:picMkLst>
        </pc:picChg>
        <pc:picChg chg="del">
          <ac:chgData name="Roy Scoon" userId="bf5c9325-e5b4-4343-969c-8f9ec92d9f43" providerId="ADAL" clId="{46F09F3A-BBAE-47D8-A237-2393C8423B6C}" dt="2020-10-08T21:11:07.845" v="246" actId="478"/>
          <ac:picMkLst>
            <pc:docMk/>
            <pc:sldMk cId="572834825" sldId="903"/>
            <ac:picMk id="5" creationId="{5BE501EA-2E61-4AFF-8A4D-EAEED4D803CC}"/>
          </ac:picMkLst>
        </pc:picChg>
        <pc:picChg chg="del">
          <ac:chgData name="Roy Scoon" userId="bf5c9325-e5b4-4343-969c-8f9ec92d9f43" providerId="ADAL" clId="{46F09F3A-BBAE-47D8-A237-2393C8423B6C}" dt="2020-10-08T21:10:29.078" v="242" actId="478"/>
          <ac:picMkLst>
            <pc:docMk/>
            <pc:sldMk cId="572834825" sldId="903"/>
            <ac:picMk id="8" creationId="{03353F33-7055-4827-8D34-BD204C8DB578}"/>
          </ac:picMkLst>
        </pc:picChg>
      </pc:sldChg>
      <pc:sldChg chg="modSp">
        <pc:chgData name="Roy Scoon" userId="bf5c9325-e5b4-4343-969c-8f9ec92d9f43" providerId="ADAL" clId="{46F09F3A-BBAE-47D8-A237-2393C8423B6C}" dt="2020-10-11T21:17:11.619" v="722" actId="20577"/>
        <pc:sldMkLst>
          <pc:docMk/>
          <pc:sldMk cId="374797391" sldId="907"/>
        </pc:sldMkLst>
        <pc:spChg chg="mod">
          <ac:chgData name="Roy Scoon" userId="bf5c9325-e5b4-4343-969c-8f9ec92d9f43" providerId="ADAL" clId="{46F09F3A-BBAE-47D8-A237-2393C8423B6C}" dt="2020-10-11T21:17:11.619" v="722" actId="20577"/>
          <ac:spMkLst>
            <pc:docMk/>
            <pc:sldMk cId="374797391" sldId="907"/>
            <ac:spMk id="3" creationId="{733BC5C9-2810-4FB4-AF0B-64DA3ECA9EE6}"/>
          </ac:spMkLst>
        </pc:spChg>
      </pc:sldChg>
      <pc:sldChg chg="addSp delSp modSp ord">
        <pc:chgData name="Roy Scoon" userId="bf5c9325-e5b4-4343-969c-8f9ec92d9f43" providerId="ADAL" clId="{46F09F3A-BBAE-47D8-A237-2393C8423B6C}" dt="2020-10-11T21:20:14.377" v="723"/>
        <pc:sldMkLst>
          <pc:docMk/>
          <pc:sldMk cId="4050903993" sldId="939"/>
        </pc:sldMkLst>
        <pc:spChg chg="mod">
          <ac:chgData name="Roy Scoon" userId="bf5c9325-e5b4-4343-969c-8f9ec92d9f43" providerId="ADAL" clId="{46F09F3A-BBAE-47D8-A237-2393C8423B6C}" dt="2020-10-08T21:18:11.237" v="333" actId="1076"/>
          <ac:spMkLst>
            <pc:docMk/>
            <pc:sldMk cId="4050903993" sldId="939"/>
            <ac:spMk id="5" creationId="{FBB7E585-C3A4-4E66-A6CD-475DC89D32D5}"/>
          </ac:spMkLst>
        </pc:spChg>
        <pc:picChg chg="add del mod">
          <ac:chgData name="Roy Scoon" userId="bf5c9325-e5b4-4343-969c-8f9ec92d9f43" providerId="ADAL" clId="{46F09F3A-BBAE-47D8-A237-2393C8423B6C}" dt="2020-10-08T21:17:06.711" v="326" actId="478"/>
          <ac:picMkLst>
            <pc:docMk/>
            <pc:sldMk cId="4050903993" sldId="939"/>
            <ac:picMk id="2" creationId="{0DA5A87A-A4AC-4097-9B30-D15A708FE6E8}"/>
          </ac:picMkLst>
        </pc:picChg>
        <pc:picChg chg="add mod">
          <ac:chgData name="Roy Scoon" userId="bf5c9325-e5b4-4343-969c-8f9ec92d9f43" providerId="ADAL" clId="{46F09F3A-BBAE-47D8-A237-2393C8423B6C}" dt="2020-10-08T21:17:09.923" v="328" actId="1076"/>
          <ac:picMkLst>
            <pc:docMk/>
            <pc:sldMk cId="4050903993" sldId="939"/>
            <ac:picMk id="3" creationId="{4B83E61F-23FB-47EA-9FB8-927397DFECB0}"/>
          </ac:picMkLst>
        </pc:picChg>
        <pc:picChg chg="add">
          <ac:chgData name="Roy Scoon" userId="bf5c9325-e5b4-4343-969c-8f9ec92d9f43" providerId="ADAL" clId="{46F09F3A-BBAE-47D8-A237-2393C8423B6C}" dt="2020-10-08T21:17:25.618" v="329"/>
          <ac:picMkLst>
            <pc:docMk/>
            <pc:sldMk cId="4050903993" sldId="939"/>
            <ac:picMk id="4" creationId="{010EB74E-7AB1-4EE6-9D60-9786915E00F2}"/>
          </ac:picMkLst>
        </pc:picChg>
        <pc:picChg chg="add mod">
          <ac:chgData name="Roy Scoon" userId="bf5c9325-e5b4-4343-969c-8f9ec92d9f43" providerId="ADAL" clId="{46F09F3A-BBAE-47D8-A237-2393C8423B6C}" dt="2020-10-08T21:17:45.916" v="331" actId="1076"/>
          <ac:picMkLst>
            <pc:docMk/>
            <pc:sldMk cId="4050903993" sldId="939"/>
            <ac:picMk id="7" creationId="{971DFA9B-A936-45E9-A089-E1200F4BFFD3}"/>
          </ac:picMkLst>
        </pc:picChg>
        <pc:picChg chg="add del">
          <ac:chgData name="Roy Scoon" userId="bf5c9325-e5b4-4343-969c-8f9ec92d9f43" providerId="ADAL" clId="{46F09F3A-BBAE-47D8-A237-2393C8423B6C}" dt="2020-10-08T21:03:58.374" v="209" actId="478"/>
          <ac:picMkLst>
            <pc:docMk/>
            <pc:sldMk cId="4050903993" sldId="939"/>
            <ac:picMk id="10" creationId="{289466C0-8D68-4182-BBC1-DD8262C80D28}"/>
          </ac:picMkLst>
        </pc:picChg>
        <pc:picChg chg="add del">
          <ac:chgData name="Roy Scoon" userId="bf5c9325-e5b4-4343-969c-8f9ec92d9f43" providerId="ADAL" clId="{46F09F3A-BBAE-47D8-A237-2393C8423B6C}" dt="2020-10-08T21:03:58.374" v="209" actId="478"/>
          <ac:picMkLst>
            <pc:docMk/>
            <pc:sldMk cId="4050903993" sldId="939"/>
            <ac:picMk id="11" creationId="{738B4EF1-08C4-41AB-A8E2-C434BD3C8000}"/>
          </ac:picMkLst>
        </pc:picChg>
      </pc:sldChg>
      <pc:sldChg chg="addSp delSp modSp ord">
        <pc:chgData name="Roy Scoon" userId="bf5c9325-e5b4-4343-969c-8f9ec92d9f43" providerId="ADAL" clId="{46F09F3A-BBAE-47D8-A237-2393C8423B6C}" dt="2020-10-11T21:20:14.377" v="723"/>
        <pc:sldMkLst>
          <pc:docMk/>
          <pc:sldMk cId="2236481381" sldId="940"/>
        </pc:sldMkLst>
        <pc:picChg chg="add del mod">
          <ac:chgData name="Roy Scoon" userId="bf5c9325-e5b4-4343-969c-8f9ec92d9f43" providerId="ADAL" clId="{46F09F3A-BBAE-47D8-A237-2393C8423B6C}" dt="2020-10-08T21:05:26.672" v="217" actId="478"/>
          <ac:picMkLst>
            <pc:docMk/>
            <pc:sldMk cId="2236481381" sldId="940"/>
            <ac:picMk id="2" creationId="{8B3F475B-6E78-4233-B4B1-7CB8F88D02F9}"/>
          </ac:picMkLst>
        </pc:picChg>
        <pc:picChg chg="add mod">
          <ac:chgData name="Roy Scoon" userId="bf5c9325-e5b4-4343-969c-8f9ec92d9f43" providerId="ADAL" clId="{46F09F3A-BBAE-47D8-A237-2393C8423B6C}" dt="2020-10-08T21:06:28.516" v="226" actId="1076"/>
          <ac:picMkLst>
            <pc:docMk/>
            <pc:sldMk cId="2236481381" sldId="940"/>
            <ac:picMk id="3" creationId="{38BFD626-6F1E-4380-813D-46DA64B2614A}"/>
          </ac:picMkLst>
        </pc:picChg>
        <pc:picChg chg="add mod">
          <ac:chgData name="Roy Scoon" userId="bf5c9325-e5b4-4343-969c-8f9ec92d9f43" providerId="ADAL" clId="{46F09F3A-BBAE-47D8-A237-2393C8423B6C}" dt="2020-10-08T21:06:30.749" v="227" actId="1076"/>
          <ac:picMkLst>
            <pc:docMk/>
            <pc:sldMk cId="2236481381" sldId="940"/>
            <ac:picMk id="4" creationId="{4053158A-2180-4474-8774-83F9BFB02373}"/>
          </ac:picMkLst>
        </pc:picChg>
        <pc:picChg chg="del">
          <ac:chgData name="Roy Scoon" userId="bf5c9325-e5b4-4343-969c-8f9ec92d9f43" providerId="ADAL" clId="{46F09F3A-BBAE-47D8-A237-2393C8423B6C}" dt="2020-10-08T21:05:08.932" v="212" actId="478"/>
          <ac:picMkLst>
            <pc:docMk/>
            <pc:sldMk cId="2236481381" sldId="940"/>
            <ac:picMk id="6" creationId="{71D9B81D-3FFB-4F47-B580-F7993C80D540}"/>
          </ac:picMkLst>
        </pc:picChg>
        <pc:picChg chg="del mod">
          <ac:chgData name="Roy Scoon" userId="bf5c9325-e5b4-4343-969c-8f9ec92d9f43" providerId="ADAL" clId="{46F09F3A-BBAE-47D8-A237-2393C8423B6C}" dt="2020-10-08T21:05:09.774" v="214" actId="478"/>
          <ac:picMkLst>
            <pc:docMk/>
            <pc:sldMk cId="2236481381" sldId="940"/>
            <ac:picMk id="7" creationId="{D443FC47-231B-44DA-B75B-6C2366DD39D7}"/>
          </ac:picMkLst>
        </pc:picChg>
        <pc:picChg chg="add mod">
          <ac:chgData name="Roy Scoon" userId="bf5c9325-e5b4-4343-969c-8f9ec92d9f43" providerId="ADAL" clId="{46F09F3A-BBAE-47D8-A237-2393C8423B6C}" dt="2020-10-08T21:06:21.246" v="225" actId="1440"/>
          <ac:picMkLst>
            <pc:docMk/>
            <pc:sldMk cId="2236481381" sldId="940"/>
            <ac:picMk id="10" creationId="{8CA9C9A0-2B68-4BDA-A116-068E69EED87D}"/>
          </ac:picMkLst>
        </pc:picChg>
      </pc:sldChg>
      <pc:sldChg chg="ord">
        <pc:chgData name="Roy Scoon" userId="bf5c9325-e5b4-4343-969c-8f9ec92d9f43" providerId="ADAL" clId="{46F09F3A-BBAE-47D8-A237-2393C8423B6C}" dt="2020-10-11T21:20:14.377" v="723"/>
        <pc:sldMkLst>
          <pc:docMk/>
          <pc:sldMk cId="2998217925" sldId="945"/>
        </pc:sldMkLst>
      </pc:sldChg>
      <pc:sldChg chg="modSp">
        <pc:chgData name="Roy Scoon" userId="bf5c9325-e5b4-4343-969c-8f9ec92d9f43" providerId="ADAL" clId="{46F09F3A-BBAE-47D8-A237-2393C8423B6C}" dt="2020-10-09T00:27:57.924" v="561" actId="27636"/>
        <pc:sldMkLst>
          <pc:docMk/>
          <pc:sldMk cId="1148130167" sldId="946"/>
        </pc:sldMkLst>
        <pc:spChg chg="mod">
          <ac:chgData name="Roy Scoon" userId="bf5c9325-e5b4-4343-969c-8f9ec92d9f43" providerId="ADAL" clId="{46F09F3A-BBAE-47D8-A237-2393C8423B6C}" dt="2020-10-09T00:27:57.924" v="561" actId="27636"/>
          <ac:spMkLst>
            <pc:docMk/>
            <pc:sldMk cId="1148130167" sldId="946"/>
            <ac:spMk id="3" creationId="{BCEE6E5D-A0AB-4A8A-B3E3-79F964269D77}"/>
          </ac:spMkLst>
        </pc:spChg>
      </pc:sldChg>
      <pc:sldChg chg="addSp delSp modSp">
        <pc:chgData name="Roy Scoon" userId="bf5c9325-e5b4-4343-969c-8f9ec92d9f43" providerId="ADAL" clId="{46F09F3A-BBAE-47D8-A237-2393C8423B6C}" dt="2020-10-09T00:30:58.483" v="600" actId="14100"/>
        <pc:sldMkLst>
          <pc:docMk/>
          <pc:sldMk cId="3814299980" sldId="956"/>
        </pc:sldMkLst>
        <pc:picChg chg="add mod">
          <ac:chgData name="Roy Scoon" userId="bf5c9325-e5b4-4343-969c-8f9ec92d9f43" providerId="ADAL" clId="{46F09F3A-BBAE-47D8-A237-2393C8423B6C}" dt="2020-10-09T00:30:00.492" v="578" actId="1076"/>
          <ac:picMkLst>
            <pc:docMk/>
            <pc:sldMk cId="3814299980" sldId="956"/>
            <ac:picMk id="3" creationId="{B707DACE-C942-4B5C-AE6E-4B76190ABE1E}"/>
          </ac:picMkLst>
        </pc:picChg>
        <pc:picChg chg="add del">
          <ac:chgData name="Roy Scoon" userId="bf5c9325-e5b4-4343-969c-8f9ec92d9f43" providerId="ADAL" clId="{46F09F3A-BBAE-47D8-A237-2393C8423B6C}" dt="2020-10-09T00:29:23.015" v="565" actId="478"/>
          <ac:picMkLst>
            <pc:docMk/>
            <pc:sldMk cId="3814299980" sldId="956"/>
            <ac:picMk id="5" creationId="{9A689102-B8D5-4BF2-BF80-FEAB1E3656A5}"/>
          </ac:picMkLst>
        </pc:picChg>
        <pc:picChg chg="add mod">
          <ac:chgData name="Roy Scoon" userId="bf5c9325-e5b4-4343-969c-8f9ec92d9f43" providerId="ADAL" clId="{46F09F3A-BBAE-47D8-A237-2393C8423B6C}" dt="2020-10-09T00:30:18.494" v="590" actId="1038"/>
          <ac:picMkLst>
            <pc:docMk/>
            <pc:sldMk cId="3814299980" sldId="956"/>
            <ac:picMk id="6" creationId="{A8CEA0D3-A583-455C-A0F1-E2AD8C614A05}"/>
          </ac:picMkLst>
        </pc:picChg>
        <pc:picChg chg="add del mod">
          <ac:chgData name="Roy Scoon" userId="bf5c9325-e5b4-4343-969c-8f9ec92d9f43" providerId="ADAL" clId="{46F09F3A-BBAE-47D8-A237-2393C8423B6C}" dt="2020-10-09T00:29:58.886" v="577" actId="478"/>
          <ac:picMkLst>
            <pc:docMk/>
            <pc:sldMk cId="3814299980" sldId="956"/>
            <ac:picMk id="7" creationId="{90424012-7434-47E1-AE79-AD43645B2541}"/>
          </ac:picMkLst>
        </pc:picChg>
        <pc:picChg chg="add del">
          <ac:chgData name="Roy Scoon" userId="bf5c9325-e5b4-4343-969c-8f9ec92d9f43" providerId="ADAL" clId="{46F09F3A-BBAE-47D8-A237-2393C8423B6C}" dt="2020-10-09T00:29:23.015" v="565" actId="478"/>
          <ac:picMkLst>
            <pc:docMk/>
            <pc:sldMk cId="3814299980" sldId="956"/>
            <ac:picMk id="9" creationId="{173DA75D-F080-4DE8-9C36-CE39E9ED2A47}"/>
          </ac:picMkLst>
        </pc:picChg>
        <pc:picChg chg="add mod">
          <ac:chgData name="Roy Scoon" userId="bf5c9325-e5b4-4343-969c-8f9ec92d9f43" providerId="ADAL" clId="{46F09F3A-BBAE-47D8-A237-2393C8423B6C}" dt="2020-10-09T00:30:38.125" v="595" actId="14100"/>
          <ac:picMkLst>
            <pc:docMk/>
            <pc:sldMk cId="3814299980" sldId="956"/>
            <ac:picMk id="10" creationId="{81240708-045F-4D17-A4B8-43A6695107B8}"/>
          </ac:picMkLst>
        </pc:picChg>
        <pc:picChg chg="add del">
          <ac:chgData name="Roy Scoon" userId="bf5c9325-e5b4-4343-969c-8f9ec92d9f43" providerId="ADAL" clId="{46F09F3A-BBAE-47D8-A237-2393C8423B6C}" dt="2020-10-09T00:29:23.015" v="565" actId="478"/>
          <ac:picMkLst>
            <pc:docMk/>
            <pc:sldMk cId="3814299980" sldId="956"/>
            <ac:picMk id="11" creationId="{1F85235C-6F86-4C1D-9112-00D57E3244D1}"/>
          </ac:picMkLst>
        </pc:picChg>
        <pc:picChg chg="add mod">
          <ac:chgData name="Roy Scoon" userId="bf5c9325-e5b4-4343-969c-8f9ec92d9f43" providerId="ADAL" clId="{46F09F3A-BBAE-47D8-A237-2393C8423B6C}" dt="2020-10-09T00:30:58.483" v="600" actId="14100"/>
          <ac:picMkLst>
            <pc:docMk/>
            <pc:sldMk cId="3814299980" sldId="956"/>
            <ac:picMk id="13" creationId="{D2CF71D9-9B0E-4BBA-9008-EBBCCFB6709F}"/>
          </ac:picMkLst>
        </pc:picChg>
      </pc:sldChg>
      <pc:sldChg chg="addSp delSp modSp">
        <pc:chgData name="Roy Scoon" userId="bf5c9325-e5b4-4343-969c-8f9ec92d9f43" providerId="ADAL" clId="{46F09F3A-BBAE-47D8-A237-2393C8423B6C}" dt="2020-10-09T00:34:21.321" v="703"/>
        <pc:sldMkLst>
          <pc:docMk/>
          <pc:sldMk cId="2977047995" sldId="958"/>
        </pc:sldMkLst>
        <pc:picChg chg="add mod">
          <ac:chgData name="Roy Scoon" userId="bf5c9325-e5b4-4343-969c-8f9ec92d9f43" providerId="ADAL" clId="{46F09F3A-BBAE-47D8-A237-2393C8423B6C}" dt="2020-10-09T00:32:22.939" v="648" actId="1035"/>
          <ac:picMkLst>
            <pc:docMk/>
            <pc:sldMk cId="2977047995" sldId="958"/>
            <ac:picMk id="3" creationId="{0B008D4F-84B3-49E9-8C67-9F1835C29494}"/>
          </ac:picMkLst>
        </pc:picChg>
        <pc:picChg chg="add mod">
          <ac:chgData name="Roy Scoon" userId="bf5c9325-e5b4-4343-969c-8f9ec92d9f43" providerId="ADAL" clId="{46F09F3A-BBAE-47D8-A237-2393C8423B6C}" dt="2020-10-09T00:32:22.939" v="648" actId="1035"/>
          <ac:picMkLst>
            <pc:docMk/>
            <pc:sldMk cId="2977047995" sldId="958"/>
            <ac:picMk id="5" creationId="{AA7CC4FB-2925-48AF-AF1B-14070612D25D}"/>
          </ac:picMkLst>
        </pc:picChg>
        <pc:picChg chg="add mod">
          <ac:chgData name="Roy Scoon" userId="bf5c9325-e5b4-4343-969c-8f9ec92d9f43" providerId="ADAL" clId="{46F09F3A-BBAE-47D8-A237-2393C8423B6C}" dt="2020-10-09T00:32:22.939" v="648" actId="1035"/>
          <ac:picMkLst>
            <pc:docMk/>
            <pc:sldMk cId="2977047995" sldId="958"/>
            <ac:picMk id="7" creationId="{9C553EC6-B618-4FBB-A9F0-DCCEE350FEE7}"/>
          </ac:picMkLst>
        </pc:picChg>
        <pc:picChg chg="add mod">
          <ac:chgData name="Roy Scoon" userId="bf5c9325-e5b4-4343-969c-8f9ec92d9f43" providerId="ADAL" clId="{46F09F3A-BBAE-47D8-A237-2393C8423B6C}" dt="2020-10-09T00:32:51.929" v="655" actId="14100"/>
          <ac:picMkLst>
            <pc:docMk/>
            <pc:sldMk cId="2977047995" sldId="958"/>
            <ac:picMk id="9" creationId="{FF7E7240-2C8A-4EE0-A15E-578181E0AA6E}"/>
          </ac:picMkLst>
        </pc:picChg>
        <pc:picChg chg="add del mod">
          <ac:chgData name="Roy Scoon" userId="bf5c9325-e5b4-4343-969c-8f9ec92d9f43" providerId="ADAL" clId="{46F09F3A-BBAE-47D8-A237-2393C8423B6C}" dt="2020-10-09T00:34:21.321" v="703"/>
          <ac:picMkLst>
            <pc:docMk/>
            <pc:sldMk cId="2977047995" sldId="958"/>
            <ac:picMk id="15" creationId="{BBBC0C83-7893-4C8D-959E-BBB842840501}"/>
          </ac:picMkLst>
        </pc:picChg>
        <pc:picChg chg="del mod">
          <ac:chgData name="Roy Scoon" userId="bf5c9325-e5b4-4343-969c-8f9ec92d9f43" providerId="ADAL" clId="{46F09F3A-BBAE-47D8-A237-2393C8423B6C}" dt="2020-10-09T00:31:32.723" v="607" actId="478"/>
          <ac:picMkLst>
            <pc:docMk/>
            <pc:sldMk cId="2977047995" sldId="958"/>
            <ac:picMk id="17" creationId="{6967BD49-6076-43D9-98BE-715FE0B975D0}"/>
          </ac:picMkLst>
        </pc:picChg>
        <pc:picChg chg="del">
          <ac:chgData name="Roy Scoon" userId="bf5c9325-e5b4-4343-969c-8f9ec92d9f43" providerId="ADAL" clId="{46F09F3A-BBAE-47D8-A237-2393C8423B6C}" dt="2020-10-09T00:29:28.507" v="567" actId="478"/>
          <ac:picMkLst>
            <pc:docMk/>
            <pc:sldMk cId="2977047995" sldId="958"/>
            <ac:picMk id="19" creationId="{DA5A3AE9-A2DB-4A9B-909E-EA8E01F0B92A}"/>
          </ac:picMkLst>
        </pc:picChg>
        <pc:picChg chg="del">
          <ac:chgData name="Roy Scoon" userId="bf5c9325-e5b4-4343-969c-8f9ec92d9f43" providerId="ADAL" clId="{46F09F3A-BBAE-47D8-A237-2393C8423B6C}" dt="2020-10-09T00:29:28.507" v="567" actId="478"/>
          <ac:picMkLst>
            <pc:docMk/>
            <pc:sldMk cId="2977047995" sldId="958"/>
            <ac:picMk id="21" creationId="{D9256C10-73C8-4128-93C7-9CD22C94AFD1}"/>
          </ac:picMkLst>
        </pc:picChg>
        <pc:picChg chg="del">
          <ac:chgData name="Roy Scoon" userId="bf5c9325-e5b4-4343-969c-8f9ec92d9f43" providerId="ADAL" clId="{46F09F3A-BBAE-47D8-A237-2393C8423B6C}" dt="2020-10-09T00:29:28.507" v="567" actId="478"/>
          <ac:picMkLst>
            <pc:docMk/>
            <pc:sldMk cId="2977047995" sldId="958"/>
            <ac:picMk id="23" creationId="{9C88DD4D-E7A4-4AE0-BC1A-2C06EC4ADB17}"/>
          </ac:picMkLst>
        </pc:picChg>
      </pc:sldChg>
      <pc:sldChg chg="addSp delSp modSp">
        <pc:chgData name="Roy Scoon" userId="bf5c9325-e5b4-4343-969c-8f9ec92d9f43" providerId="ADAL" clId="{46F09F3A-BBAE-47D8-A237-2393C8423B6C}" dt="2020-10-09T00:34:37.634" v="710" actId="14100"/>
        <pc:sldMkLst>
          <pc:docMk/>
          <pc:sldMk cId="2140479242" sldId="959"/>
        </pc:sldMkLst>
        <pc:picChg chg="add del mod">
          <ac:chgData name="Roy Scoon" userId="bf5c9325-e5b4-4343-969c-8f9ec92d9f43" providerId="ADAL" clId="{46F09F3A-BBAE-47D8-A237-2393C8423B6C}" dt="2020-10-09T00:34:25.249" v="705" actId="478"/>
          <ac:picMkLst>
            <pc:docMk/>
            <pc:sldMk cId="2140479242" sldId="959"/>
            <ac:picMk id="3" creationId="{6C7BB9A9-250F-49E5-ACFB-314800281BF1}"/>
          </ac:picMkLst>
        </pc:picChg>
        <pc:picChg chg="add mod">
          <ac:chgData name="Roy Scoon" userId="bf5c9325-e5b4-4343-969c-8f9ec92d9f43" providerId="ADAL" clId="{46F09F3A-BBAE-47D8-A237-2393C8423B6C}" dt="2020-10-09T00:34:37.634" v="710" actId="14100"/>
          <ac:picMkLst>
            <pc:docMk/>
            <pc:sldMk cId="2140479242" sldId="959"/>
            <ac:picMk id="5" creationId="{C155A960-737C-4AE7-97EE-6836D3B94A8B}"/>
          </ac:picMkLst>
        </pc:picChg>
        <pc:picChg chg="add mod">
          <ac:chgData name="Roy Scoon" userId="bf5c9325-e5b4-4343-969c-8f9ec92d9f43" providerId="ADAL" clId="{46F09F3A-BBAE-47D8-A237-2393C8423B6C}" dt="2020-10-09T00:34:32.736" v="708" actId="14100"/>
          <ac:picMkLst>
            <pc:docMk/>
            <pc:sldMk cId="2140479242" sldId="959"/>
            <ac:picMk id="7" creationId="{D30CDFB4-DA33-40A2-9B4F-C74A4C6AD325}"/>
          </ac:picMkLst>
        </pc:picChg>
        <pc:picChg chg="add mod">
          <ac:chgData name="Roy Scoon" userId="bf5c9325-e5b4-4343-969c-8f9ec92d9f43" providerId="ADAL" clId="{46F09F3A-BBAE-47D8-A237-2393C8423B6C}" dt="2020-10-09T00:34:27.561" v="706" actId="1076"/>
          <ac:picMkLst>
            <pc:docMk/>
            <pc:sldMk cId="2140479242" sldId="959"/>
            <ac:picMk id="11" creationId="{65613D9B-B7E9-4804-91FF-D2462477468B}"/>
          </ac:picMkLst>
        </pc:picChg>
        <pc:picChg chg="del mod">
          <ac:chgData name="Roy Scoon" userId="bf5c9325-e5b4-4343-969c-8f9ec92d9f43" providerId="ADAL" clId="{46F09F3A-BBAE-47D8-A237-2393C8423B6C}" dt="2020-10-09T00:33:22.619" v="662" actId="478"/>
          <ac:picMkLst>
            <pc:docMk/>
            <pc:sldMk cId="2140479242" sldId="959"/>
            <ac:picMk id="13" creationId="{AE8068B0-6BE7-4353-A4A0-732E08681672}"/>
          </ac:picMkLst>
        </pc:picChg>
        <pc:picChg chg="del">
          <ac:chgData name="Roy Scoon" userId="bf5c9325-e5b4-4343-969c-8f9ec92d9f43" providerId="ADAL" clId="{46F09F3A-BBAE-47D8-A237-2393C8423B6C}" dt="2020-10-09T00:29:33.435" v="569" actId="478"/>
          <ac:picMkLst>
            <pc:docMk/>
            <pc:sldMk cId="2140479242" sldId="959"/>
            <ac:picMk id="15" creationId="{A98478DD-91F3-4FD5-8497-A76D31F3AEF6}"/>
          </ac:picMkLst>
        </pc:picChg>
      </pc:sldChg>
      <pc:sldChg chg="addSp delSp modSp">
        <pc:chgData name="Roy Scoon" userId="bf5c9325-e5b4-4343-969c-8f9ec92d9f43" providerId="ADAL" clId="{46F09F3A-BBAE-47D8-A237-2393C8423B6C}" dt="2020-10-09T00:25:19.679" v="494" actId="20577"/>
        <pc:sldMkLst>
          <pc:docMk/>
          <pc:sldMk cId="2656301126" sldId="960"/>
        </pc:sldMkLst>
        <pc:spChg chg="del">
          <ac:chgData name="Roy Scoon" userId="bf5c9325-e5b4-4343-969c-8f9ec92d9f43" providerId="ADAL" clId="{46F09F3A-BBAE-47D8-A237-2393C8423B6C}" dt="2020-10-08T23:56:27.228" v="460" actId="478"/>
          <ac:spMkLst>
            <pc:docMk/>
            <pc:sldMk cId="2656301126" sldId="960"/>
            <ac:spMk id="5" creationId="{C096D589-DFF2-46F0-A6EC-A5F2AB742F7B}"/>
          </ac:spMkLst>
        </pc:spChg>
        <pc:spChg chg="add mod">
          <ac:chgData name="Roy Scoon" userId="bf5c9325-e5b4-4343-969c-8f9ec92d9f43" providerId="ADAL" clId="{46F09F3A-BBAE-47D8-A237-2393C8423B6C}" dt="2020-10-09T00:25:19.679" v="494" actId="20577"/>
          <ac:spMkLst>
            <pc:docMk/>
            <pc:sldMk cId="2656301126" sldId="960"/>
            <ac:spMk id="7" creationId="{74159739-2EC0-4E46-B422-8349650CC82B}"/>
          </ac:spMkLst>
        </pc:spChg>
        <pc:spChg chg="mod">
          <ac:chgData name="Roy Scoon" userId="bf5c9325-e5b4-4343-969c-8f9ec92d9f43" providerId="ADAL" clId="{46F09F3A-BBAE-47D8-A237-2393C8423B6C}" dt="2020-10-08T20:34:36.976" v="110" actId="20577"/>
          <ac:spMkLst>
            <pc:docMk/>
            <pc:sldMk cId="2656301126" sldId="960"/>
            <ac:spMk id="11" creationId="{FC49741C-D364-4364-ABE7-21D7425CD80F}"/>
          </ac:spMkLst>
        </pc:spChg>
      </pc:sldChg>
      <pc:sldChg chg="modSp add">
        <pc:chgData name="Roy Scoon" userId="bf5c9325-e5b4-4343-969c-8f9ec92d9f43" providerId="ADAL" clId="{46F09F3A-BBAE-47D8-A237-2393C8423B6C}" dt="2020-10-08T20:58:00.605" v="190" actId="20577"/>
        <pc:sldMkLst>
          <pc:docMk/>
          <pc:sldMk cId="328402075" sldId="961"/>
        </pc:sldMkLst>
        <pc:spChg chg="mod">
          <ac:chgData name="Roy Scoon" userId="bf5c9325-e5b4-4343-969c-8f9ec92d9f43" providerId="ADAL" clId="{46F09F3A-BBAE-47D8-A237-2393C8423B6C}" dt="2020-10-08T20:58:00.605" v="190" actId="20577"/>
          <ac:spMkLst>
            <pc:docMk/>
            <pc:sldMk cId="328402075" sldId="961"/>
            <ac:spMk id="4" creationId="{12F1EE91-3F6C-4957-9651-356FE4A88A0F}"/>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69160" cy="1194165"/>
          </a:xfrm>
          <a:prstGeom prst="rect">
            <a:avLst/>
          </a:prstGeom>
        </p:spPr>
        <p:txBody>
          <a:bodyPr vert="horz" lIns="157908" tIns="78954" rIns="157908" bIns="78954" rtlCol="0"/>
          <a:lstStyle>
            <a:lvl1pPr algn="l">
              <a:defRPr sz="2100"/>
            </a:lvl1pPr>
          </a:lstStyle>
          <a:p>
            <a:endParaRPr lang="en-AU"/>
          </a:p>
        </p:txBody>
      </p:sp>
      <p:sp>
        <p:nvSpPr>
          <p:cNvPr id="3" name="Date Placeholder 2"/>
          <p:cNvSpPr>
            <a:spLocks noGrp="1"/>
          </p:cNvSpPr>
          <p:nvPr>
            <p:ph type="dt" idx="1"/>
          </p:nvPr>
        </p:nvSpPr>
        <p:spPr>
          <a:xfrm>
            <a:off x="5580470" y="0"/>
            <a:ext cx="4269160" cy="1194165"/>
          </a:xfrm>
          <a:prstGeom prst="rect">
            <a:avLst/>
          </a:prstGeom>
        </p:spPr>
        <p:txBody>
          <a:bodyPr vert="horz" lIns="157908" tIns="78954" rIns="157908" bIns="78954" rtlCol="0"/>
          <a:lstStyle>
            <a:lvl1pPr algn="r">
              <a:defRPr sz="2100"/>
            </a:lvl1pPr>
          </a:lstStyle>
          <a:p>
            <a:fld id="{B5BDA892-6769-4FE7-903B-5E221F50CE83}" type="datetimeFigureOut">
              <a:rPr lang="en-AU" smtClean="0"/>
              <a:t>12/10/2020</a:t>
            </a:fld>
            <a:endParaRPr lang="en-AU"/>
          </a:p>
        </p:txBody>
      </p:sp>
      <p:sp>
        <p:nvSpPr>
          <p:cNvPr id="4" name="Slide Image Placeholder 3"/>
          <p:cNvSpPr>
            <a:spLocks noGrp="1" noRot="1" noChangeAspect="1"/>
          </p:cNvSpPr>
          <p:nvPr>
            <p:ph type="sldImg" idx="2"/>
          </p:nvPr>
        </p:nvSpPr>
        <p:spPr>
          <a:xfrm>
            <a:off x="-2211388" y="2976563"/>
            <a:ext cx="14274801" cy="8031162"/>
          </a:xfrm>
          <a:prstGeom prst="rect">
            <a:avLst/>
          </a:prstGeom>
          <a:noFill/>
          <a:ln w="12700">
            <a:solidFill>
              <a:prstClr val="black"/>
            </a:solidFill>
          </a:ln>
        </p:spPr>
        <p:txBody>
          <a:bodyPr vert="horz" lIns="157908" tIns="78954" rIns="157908" bIns="78954" rtlCol="0" anchor="ctr"/>
          <a:lstStyle/>
          <a:p>
            <a:endParaRPr lang="en-AU"/>
          </a:p>
        </p:txBody>
      </p:sp>
      <p:sp>
        <p:nvSpPr>
          <p:cNvPr id="5" name="Notes Placeholder 4"/>
          <p:cNvSpPr>
            <a:spLocks noGrp="1"/>
          </p:cNvSpPr>
          <p:nvPr>
            <p:ph type="body" sz="quarter" idx="3"/>
          </p:nvPr>
        </p:nvSpPr>
        <p:spPr>
          <a:xfrm>
            <a:off x="985192" y="11454045"/>
            <a:ext cx="7881527" cy="9371493"/>
          </a:xfrm>
          <a:prstGeom prst="rect">
            <a:avLst/>
          </a:prstGeom>
        </p:spPr>
        <p:txBody>
          <a:bodyPr vert="horz" lIns="157908" tIns="78954" rIns="157908" bIns="789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22606457"/>
            <a:ext cx="4269160" cy="1194162"/>
          </a:xfrm>
          <a:prstGeom prst="rect">
            <a:avLst/>
          </a:prstGeom>
        </p:spPr>
        <p:txBody>
          <a:bodyPr vert="horz" lIns="157908" tIns="78954" rIns="157908" bIns="78954" rtlCol="0" anchor="b"/>
          <a:lstStyle>
            <a:lvl1pPr algn="l">
              <a:defRPr sz="2100"/>
            </a:lvl1pPr>
          </a:lstStyle>
          <a:p>
            <a:endParaRPr lang="en-AU"/>
          </a:p>
        </p:txBody>
      </p:sp>
      <p:sp>
        <p:nvSpPr>
          <p:cNvPr id="7" name="Slide Number Placeholder 6"/>
          <p:cNvSpPr>
            <a:spLocks noGrp="1"/>
          </p:cNvSpPr>
          <p:nvPr>
            <p:ph type="sldNum" sz="quarter" idx="5"/>
          </p:nvPr>
        </p:nvSpPr>
        <p:spPr>
          <a:xfrm>
            <a:off x="5580470" y="22606457"/>
            <a:ext cx="4269160" cy="1194162"/>
          </a:xfrm>
          <a:prstGeom prst="rect">
            <a:avLst/>
          </a:prstGeom>
        </p:spPr>
        <p:txBody>
          <a:bodyPr vert="horz" lIns="157908" tIns="78954" rIns="157908" bIns="78954" rtlCol="0" anchor="b"/>
          <a:lstStyle>
            <a:lvl1pPr algn="r">
              <a:defRPr sz="2100"/>
            </a:lvl1pPr>
          </a:lstStyle>
          <a:p>
            <a:fld id="{7BE4D31D-F1DD-4629-BC69-5D1D53F073FB}" type="slidenum">
              <a:rPr lang="en-AU" smtClean="0"/>
              <a:t>‹#›</a:t>
            </a:fld>
            <a:endParaRPr lang="en-AU"/>
          </a:p>
        </p:txBody>
      </p:sp>
    </p:spTree>
    <p:extLst>
      <p:ext uri="{BB962C8B-B14F-4D97-AF65-F5344CB8AC3E}">
        <p14:creationId xmlns:p14="http://schemas.microsoft.com/office/powerpoint/2010/main" val="2233594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2</a:t>
            </a:fld>
            <a:endParaRPr lang="en-AU"/>
          </a:p>
        </p:txBody>
      </p:sp>
    </p:spTree>
    <p:extLst>
      <p:ext uri="{BB962C8B-B14F-4D97-AF65-F5344CB8AC3E}">
        <p14:creationId xmlns:p14="http://schemas.microsoft.com/office/powerpoint/2010/main" val="2575663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18</a:t>
            </a:fld>
            <a:endParaRPr lang="en-AU"/>
          </a:p>
        </p:txBody>
      </p:sp>
    </p:spTree>
    <p:extLst>
      <p:ext uri="{BB962C8B-B14F-4D97-AF65-F5344CB8AC3E}">
        <p14:creationId xmlns:p14="http://schemas.microsoft.com/office/powerpoint/2010/main" val="2458021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19</a:t>
            </a:fld>
            <a:endParaRPr lang="en-AU"/>
          </a:p>
        </p:txBody>
      </p:sp>
    </p:spTree>
    <p:extLst>
      <p:ext uri="{BB962C8B-B14F-4D97-AF65-F5344CB8AC3E}">
        <p14:creationId xmlns:p14="http://schemas.microsoft.com/office/powerpoint/2010/main" val="2517608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BE4D31D-F1DD-4629-BC69-5D1D53F073FB}" type="slidenum">
              <a:rPr lang="en-AU" smtClean="0"/>
              <a:t>26</a:t>
            </a:fld>
            <a:endParaRPr lang="en-AU"/>
          </a:p>
        </p:txBody>
      </p:sp>
    </p:spTree>
    <p:extLst>
      <p:ext uri="{BB962C8B-B14F-4D97-AF65-F5344CB8AC3E}">
        <p14:creationId xmlns:p14="http://schemas.microsoft.com/office/powerpoint/2010/main" val="3738417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BE4D31D-F1DD-4629-BC69-5D1D53F073FB}" type="slidenum">
              <a:rPr lang="en-AU" smtClean="0"/>
              <a:t>27</a:t>
            </a:fld>
            <a:endParaRPr lang="en-AU"/>
          </a:p>
        </p:txBody>
      </p:sp>
    </p:spTree>
    <p:extLst>
      <p:ext uri="{BB962C8B-B14F-4D97-AF65-F5344CB8AC3E}">
        <p14:creationId xmlns:p14="http://schemas.microsoft.com/office/powerpoint/2010/main" val="2883892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BE4D31D-F1DD-4629-BC69-5D1D53F073FB}" type="slidenum">
              <a:rPr lang="en-AU" smtClean="0"/>
              <a:t>31</a:t>
            </a:fld>
            <a:endParaRPr lang="en-AU"/>
          </a:p>
        </p:txBody>
      </p:sp>
    </p:spTree>
    <p:extLst>
      <p:ext uri="{BB962C8B-B14F-4D97-AF65-F5344CB8AC3E}">
        <p14:creationId xmlns:p14="http://schemas.microsoft.com/office/powerpoint/2010/main" val="390719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4</a:t>
            </a:fld>
            <a:endParaRPr lang="en-AU"/>
          </a:p>
        </p:txBody>
      </p:sp>
    </p:spTree>
    <p:extLst>
      <p:ext uri="{BB962C8B-B14F-4D97-AF65-F5344CB8AC3E}">
        <p14:creationId xmlns:p14="http://schemas.microsoft.com/office/powerpoint/2010/main" val="282054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6</a:t>
            </a:fld>
            <a:endParaRPr lang="en-AU"/>
          </a:p>
        </p:txBody>
      </p:sp>
    </p:spTree>
    <p:extLst>
      <p:ext uri="{BB962C8B-B14F-4D97-AF65-F5344CB8AC3E}">
        <p14:creationId xmlns:p14="http://schemas.microsoft.com/office/powerpoint/2010/main" val="156875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7</a:t>
            </a:fld>
            <a:endParaRPr lang="en-AU"/>
          </a:p>
        </p:txBody>
      </p:sp>
    </p:spTree>
    <p:extLst>
      <p:ext uri="{BB962C8B-B14F-4D97-AF65-F5344CB8AC3E}">
        <p14:creationId xmlns:p14="http://schemas.microsoft.com/office/powerpoint/2010/main" val="1794665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8</a:t>
            </a:fld>
            <a:endParaRPr lang="en-AU"/>
          </a:p>
        </p:txBody>
      </p:sp>
    </p:spTree>
    <p:extLst>
      <p:ext uri="{BB962C8B-B14F-4D97-AF65-F5344CB8AC3E}">
        <p14:creationId xmlns:p14="http://schemas.microsoft.com/office/powerpoint/2010/main" val="80513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9</a:t>
            </a:fld>
            <a:endParaRPr lang="en-AU"/>
          </a:p>
        </p:txBody>
      </p:sp>
    </p:spTree>
    <p:extLst>
      <p:ext uri="{BB962C8B-B14F-4D97-AF65-F5344CB8AC3E}">
        <p14:creationId xmlns:p14="http://schemas.microsoft.com/office/powerpoint/2010/main" val="417922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14</a:t>
            </a:fld>
            <a:endParaRPr lang="en-AU"/>
          </a:p>
        </p:txBody>
      </p:sp>
    </p:spTree>
    <p:extLst>
      <p:ext uri="{BB962C8B-B14F-4D97-AF65-F5344CB8AC3E}">
        <p14:creationId xmlns:p14="http://schemas.microsoft.com/office/powerpoint/2010/main" val="174261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16</a:t>
            </a:fld>
            <a:endParaRPr lang="en-AU"/>
          </a:p>
        </p:txBody>
      </p:sp>
    </p:spTree>
    <p:extLst>
      <p:ext uri="{BB962C8B-B14F-4D97-AF65-F5344CB8AC3E}">
        <p14:creationId xmlns:p14="http://schemas.microsoft.com/office/powerpoint/2010/main" val="4036023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17</a:t>
            </a:fld>
            <a:endParaRPr lang="en-AU"/>
          </a:p>
        </p:txBody>
      </p:sp>
    </p:spTree>
    <p:extLst>
      <p:ext uri="{BB962C8B-B14F-4D97-AF65-F5344CB8AC3E}">
        <p14:creationId xmlns:p14="http://schemas.microsoft.com/office/powerpoint/2010/main" val="2839526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20F2C6-8AF7-425F-B8B5-FF6F932BD8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554"/>
            <a:ext cx="12192000" cy="6848892"/>
          </a:xfrm>
          <a:prstGeom prst="rect">
            <a:avLst/>
          </a:prstGeom>
        </p:spPr>
      </p:pic>
      <p:sp>
        <p:nvSpPr>
          <p:cNvPr id="8" name="Rectangle 2">
            <a:extLst>
              <a:ext uri="{FF2B5EF4-FFF2-40B4-BE49-F238E27FC236}">
                <a16:creationId xmlns:a16="http://schemas.microsoft.com/office/drawing/2014/main" id="{719CB8DD-1BCE-42DC-8ED4-ADD932A9D3EE}"/>
              </a:ext>
            </a:extLst>
          </p:cNvPr>
          <p:cNvSpPr>
            <a:spLocks noGrp="1" noChangeArrowheads="1"/>
          </p:cNvSpPr>
          <p:nvPr>
            <p:ph type="ctrTitle"/>
          </p:nvPr>
        </p:nvSpPr>
        <p:spPr>
          <a:xfrm>
            <a:off x="719403" y="1814959"/>
            <a:ext cx="10363200" cy="1470025"/>
          </a:xfrm>
        </p:spPr>
        <p:txBody>
          <a:bodyPr/>
          <a:lstStyle>
            <a:lvl1pPr algn="l">
              <a:defRPr sz="3600">
                <a:solidFill>
                  <a:schemeClr val="bg1"/>
                </a:solidFill>
              </a:defRPr>
            </a:lvl1pPr>
          </a:lstStyle>
          <a:p>
            <a:r>
              <a:rPr lang="en-US"/>
              <a:t>Click to edit Master title style</a:t>
            </a:r>
            <a:endParaRPr lang="en-AU"/>
          </a:p>
        </p:txBody>
      </p:sp>
      <p:sp>
        <p:nvSpPr>
          <p:cNvPr id="9" name="Rectangle 3">
            <a:extLst>
              <a:ext uri="{FF2B5EF4-FFF2-40B4-BE49-F238E27FC236}">
                <a16:creationId xmlns:a16="http://schemas.microsoft.com/office/drawing/2014/main" id="{E694FC0A-2BEB-4EA0-A1B0-85FCC621DF62}"/>
              </a:ext>
            </a:extLst>
          </p:cNvPr>
          <p:cNvSpPr>
            <a:spLocks noGrp="1" noChangeArrowheads="1"/>
          </p:cNvSpPr>
          <p:nvPr>
            <p:ph type="subTitle" idx="1"/>
          </p:nvPr>
        </p:nvSpPr>
        <p:spPr>
          <a:xfrm>
            <a:off x="719403" y="3908449"/>
            <a:ext cx="8160907" cy="888702"/>
          </a:xfrm>
        </p:spPr>
        <p:txBody>
          <a:bodyPr/>
          <a:lstStyle>
            <a:lvl1pPr marL="0" indent="0" algn="l">
              <a:buFontTx/>
              <a:buNone/>
              <a:defRPr>
                <a:solidFill>
                  <a:schemeClr val="bg1"/>
                </a:solidFill>
              </a:defRPr>
            </a:lvl1pPr>
          </a:lstStyle>
          <a:p>
            <a:r>
              <a:rPr lang="en-US"/>
              <a:t>Click to edit Master subtitle style</a:t>
            </a:r>
            <a:endParaRPr lang="en-AU"/>
          </a:p>
        </p:txBody>
      </p:sp>
      <p:sp>
        <p:nvSpPr>
          <p:cNvPr id="3" name="Text Placeholder 2">
            <a:extLst>
              <a:ext uri="{FF2B5EF4-FFF2-40B4-BE49-F238E27FC236}">
                <a16:creationId xmlns:a16="http://schemas.microsoft.com/office/drawing/2014/main" id="{7F7C4B23-28BB-4788-A2E2-7C8731F00A69}"/>
              </a:ext>
            </a:extLst>
          </p:cNvPr>
          <p:cNvSpPr>
            <a:spLocks noGrp="1"/>
          </p:cNvSpPr>
          <p:nvPr>
            <p:ph type="body" sz="quarter" idx="10" hasCustomPrompt="1"/>
          </p:nvPr>
        </p:nvSpPr>
        <p:spPr>
          <a:xfrm>
            <a:off x="719137" y="5121275"/>
            <a:ext cx="5299277" cy="498129"/>
          </a:xfrm>
        </p:spPr>
        <p:txBody>
          <a:bodyPr/>
          <a:lstStyle>
            <a:lvl1pPr marL="0" indent="0">
              <a:buNone/>
              <a:defRPr sz="1800">
                <a:solidFill>
                  <a:schemeClr val="bg1"/>
                </a:solidFill>
              </a:defRPr>
            </a:lvl1pPr>
            <a:lvl2pPr marL="457200" indent="0">
              <a:buNone/>
              <a:defRPr/>
            </a:lvl2pPr>
          </a:lstStyle>
          <a:p>
            <a:pPr lvl="0"/>
            <a:r>
              <a:rPr lang="en-US"/>
              <a:t>DD month 2020</a:t>
            </a:r>
          </a:p>
        </p:txBody>
      </p:sp>
    </p:spTree>
    <p:extLst>
      <p:ext uri="{BB962C8B-B14F-4D97-AF65-F5344CB8AC3E}">
        <p14:creationId xmlns:p14="http://schemas.microsoft.com/office/powerpoint/2010/main" val="243454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hyperlink" Target="https://www.health.nsw.gov.au/Infectious/diseases/Documents/easy-read-pho-directions.pdf" TargetMode="External"/><Relationship Id="rId1" Type="http://schemas.openxmlformats.org/officeDocument/2006/relationships/slideLayout" Target="../slideLayouts/slideLayout7.xml"/><Relationship Id="rId6" Type="http://schemas.openxmlformats.org/officeDocument/2006/relationships/hyperlink" Target="https://www.health.nsw.gov.au/Infectious/covid-19/Documents/car-testing-er.PDF" TargetMode="External"/><Relationship Id="rId5" Type="http://schemas.openxmlformats.org/officeDocument/2006/relationships/image" Target="../media/image14.png"/><Relationship Id="rId4" Type="http://schemas.openxmlformats.org/officeDocument/2006/relationships/hyperlink" Target="https://www.health.nsw.gov.au/Infectious/covid-19/Documents/hospital-testing-er.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nsw.gov.au/covid-19/covid-safe/toolkit" TargetMode="External"/><Relationship Id="rId3" Type="http://schemas.openxmlformats.org/officeDocument/2006/relationships/hyperlink" Target="https://www.nsw.gov.au/covid-19/covid-safe/agriculture" TargetMode="External"/><Relationship Id="rId7" Type="http://schemas.openxmlformats.org/officeDocument/2006/relationships/hyperlink" Target="https://www.health.nsw.gov.au/Infectious/covid-19/Pages/multilingual.aspx" TargetMode="External"/><Relationship Id="rId2" Type="http://schemas.openxmlformats.org/officeDocument/2006/relationships/hyperlink" Target="https://www.nsw.gov.au/covid-19/latest-news-and-updates" TargetMode="External"/><Relationship Id="rId1" Type="http://schemas.openxmlformats.org/officeDocument/2006/relationships/slideLayout" Target="../slideLayouts/slideLayout2.xml"/><Relationship Id="rId6" Type="http://schemas.openxmlformats.org/officeDocument/2006/relationships/hyperlink" Target="https://www.nsw.gov.au/covid-19/help-harvest-nsw" TargetMode="External"/><Relationship Id="rId5" Type="http://schemas.openxmlformats.org/officeDocument/2006/relationships/hyperlink" Target="https://www.nsw.gov.au/covid-19/latest-news-and-updates#latest-covid-19-case-locations-in-nsw" TargetMode="External"/><Relationship Id="rId4" Type="http://schemas.openxmlformats.org/officeDocument/2006/relationships/hyperlink" Target="https://www.nsw.gov.au/covid-19/covid-safe/critical-agricultural-workers" TargetMode="External"/><Relationship Id="rId9" Type="http://schemas.openxmlformats.org/officeDocument/2006/relationships/hyperlink" Target="https://www.health.nsw.gov.au/Infectious/covid-19/Pages/resources.aspx"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ntalhealthatwork.nsw.gov.au/what-you-can-do/i-am-a-manager/program-sign-up/free-mental-health-training-for-managers" TargetMode="External"/><Relationship Id="rId7" Type="http://schemas.openxmlformats.org/officeDocument/2006/relationships/image" Target="../media/image17.jpeg"/><Relationship Id="rId2" Type="http://schemas.openxmlformats.org/officeDocument/2006/relationships/hyperlink" Target="http://www.haveyoursay.nsw.gov.au/mentally-healthy-workplaces" TargetMode="External"/><Relationship Id="rId1" Type="http://schemas.openxmlformats.org/officeDocument/2006/relationships/slideLayout" Target="../slideLayouts/slideLayout2.xml"/><Relationship Id="rId6" Type="http://schemas.openxmlformats.org/officeDocument/2006/relationships/hyperlink" Target="https://www.nsw.gov.au/covid-19/businesses-and-employment/financial-assistance/business-helplines-and-other-support" TargetMode="External"/><Relationship Id="rId5" Type="http://schemas.openxmlformats.org/officeDocument/2006/relationships/hyperlink" Target="https://www.mentalhealthatwork.nsw.gov.au/mental-health-at-work-during-the-covid-19-pandemic" TargetMode="External"/><Relationship Id="rId4" Type="http://schemas.openxmlformats.org/officeDocument/2006/relationships/hyperlink" Target="https://www.mentalhealthatwork.nsw.gov.au/what-you-can-do/i-am-a-manager/program-sign-up/free-whs-advic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crrmh.com.au/content/uploads/Howareyougoing_PosterRedesign_FINAL_June-2019.pdf" TargetMode="External"/><Relationship Id="rId3" Type="http://schemas.openxmlformats.org/officeDocument/2006/relationships/notesSlide" Target="../notesSlides/notesSlide7.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s://www.health.nsw.gov.au/Infectious/covid-19/Documents/poster-mental-health.pdf"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sw.gov.au/covid-19/covid-safe/critical-agricultural-worke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www.service.nsw.gov.au/transaction/register-agriculture-worker-covid-19-nsw-border-entry-permi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sw.gov.au/covid-19/what-you-can-and-cant-do-under-rules/border-restricti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3.xml"/><Relationship Id="rId7" Type="http://schemas.openxmlformats.org/officeDocument/2006/relationships/slide" Target="slide2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image" Target="../media/image3.jpeg"/><Relationship Id="rId5" Type="http://schemas.openxmlformats.org/officeDocument/2006/relationships/slide" Target="slide15.xml"/><Relationship Id="rId10" Type="http://schemas.openxmlformats.org/officeDocument/2006/relationships/image" Target="../media/image2.jpeg"/><Relationship Id="rId4" Type="http://schemas.openxmlformats.org/officeDocument/2006/relationships/slide" Target="slide12.xml"/><Relationship Id="rId9" Type="http://schemas.openxmlformats.org/officeDocument/2006/relationships/hyperlink" Target="https://www.nsw.gov.au/covid-1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nsw.gov.au/covid-19/covid-safe/toolkit"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hyperlink" Target="https://www.nsw.gov.au/covid-19/covid-safe/toolki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hyperlink" Target="https://www.nsw.gov.au/covid-19/covid-safe/toolki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nsw.gov.au/covid-19/covid-safe/toolkit"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nsw.gov.au/covid-19/how-to-protect-yourself-and-others/clinic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health.nsw.gov.au/Infectious/covid-19/Documents/keep-mob-safe.pdf" TargetMode="External"/><Relationship Id="rId3" Type="http://schemas.openxmlformats.org/officeDocument/2006/relationships/image" Target="../media/image44.png"/><Relationship Id="rId7" Type="http://schemas.openxmlformats.org/officeDocument/2006/relationships/hyperlink" Target="https://www.health.nsw.gov.au/Infectious/covid-19/Documents/get-tested-symptoms.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health.nsw.gov.au/Infectious/covid-19/Documents/poster-stop-spread.pdf"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8" Type="http://schemas.openxmlformats.org/officeDocument/2006/relationships/hyperlink" Target="https://www.health.nsw.gov.au/Infectious/covid-19/Pages/aboriginal-resources.aspx" TargetMode="External"/><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nsw.gov.au/covid-19/covid-safe/agricultu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nsw.gov.au/covid-19/businesses-and-employment/financial-assistance/business-helplines-and-other-suppor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health.nsw.gov.au/Infectious/covid-19/Documents/wear-a-mask-english.pdf"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nsw.gov.au/covid-19/what-you-can-and-cant-do-under-rules/self-isolation" TargetMode="External"/><Relationship Id="rId3" Type="http://schemas.openxmlformats.org/officeDocument/2006/relationships/image" Target="../media/image8.png"/><Relationship Id="rId7" Type="http://schemas.openxmlformats.org/officeDocument/2006/relationships/hyperlink" Target="https://www.nsw.gov.au/covid-19/how-to-protect-yourself-and-others/clinic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nsw.gov.au/covid-19/social-distancing" TargetMode="External"/><Relationship Id="rId5" Type="http://schemas.openxmlformats.org/officeDocument/2006/relationships/hyperlink" Target="https://www.nsw.gov.au/covid-19/covid-safe/toolkit" TargetMode="External"/><Relationship Id="rId4" Type="http://schemas.openxmlformats.org/officeDocument/2006/relationships/hyperlink" Target="https://www.health.nsw.gov.au/Infectious/covid-19/Documents/got-symptoms-get-tested-poster.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health.nsw.gov.au/Infectious/covid-19/Publications/factsheet-testing.pdf" TargetMode="External"/><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health.nsw.gov.au/Infectious/covid-19/Publications/poster-when-self-isolate.pdf" TargetMode="External"/><Relationship Id="rId5" Type="http://schemas.openxmlformats.org/officeDocument/2006/relationships/image" Target="../media/image11.png"/><Relationship Id="rId4" Type="http://schemas.openxmlformats.org/officeDocument/2006/relationships/hyperlink" Target="https://www.health.nsw.gov.au/Infectious/covid-19/Documents/poster-mental-health.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B77EE-E247-436F-9C82-F2B9E87881E1}"/>
              </a:ext>
            </a:extLst>
          </p:cNvPr>
          <p:cNvSpPr>
            <a:spLocks noGrp="1"/>
          </p:cNvSpPr>
          <p:nvPr>
            <p:ph type="ctrTitle"/>
          </p:nvPr>
        </p:nvSpPr>
        <p:spPr/>
        <p:txBody>
          <a:bodyPr/>
          <a:lstStyle/>
          <a:p>
            <a:r>
              <a:rPr lang="en-AU" dirty="0"/>
              <a:t>Agriculture COVID toolkit</a:t>
            </a:r>
            <a:endParaRPr lang="en-NZ" dirty="0"/>
          </a:p>
        </p:txBody>
      </p:sp>
      <p:sp>
        <p:nvSpPr>
          <p:cNvPr id="3" name="Subtitle 2">
            <a:extLst>
              <a:ext uri="{FF2B5EF4-FFF2-40B4-BE49-F238E27FC236}">
                <a16:creationId xmlns:a16="http://schemas.microsoft.com/office/drawing/2014/main" id="{733BC5C9-2810-4FB4-AF0B-64DA3ECA9EE6}"/>
              </a:ext>
            </a:extLst>
          </p:cNvPr>
          <p:cNvSpPr>
            <a:spLocks noGrp="1"/>
          </p:cNvSpPr>
          <p:nvPr>
            <p:ph type="subTitle" idx="1"/>
          </p:nvPr>
        </p:nvSpPr>
        <p:spPr/>
        <p:txBody>
          <a:bodyPr vert="horz" lIns="91440" tIns="45720" rIns="91440" bIns="45720" rtlCol="0" anchor="t">
            <a:normAutofit/>
          </a:bodyPr>
          <a:lstStyle/>
          <a:p>
            <a:r>
              <a:rPr lang="en-AU" dirty="0"/>
              <a:t>12 October 2020</a:t>
            </a:r>
            <a:endParaRPr lang="en-NZ" dirty="0"/>
          </a:p>
        </p:txBody>
      </p:sp>
    </p:spTree>
    <p:extLst>
      <p:ext uri="{BB962C8B-B14F-4D97-AF65-F5344CB8AC3E}">
        <p14:creationId xmlns:p14="http://schemas.microsoft.com/office/powerpoint/2010/main" val="374797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200A1C-B0E6-495B-9DCA-A54D4CEA65F3}"/>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b="0" i="0" u="none" strike="noStrike" kern="1200" cap="none" spc="0" normalizeH="0" baseline="0" noProof="0">
                <a:ln>
                  <a:noFill/>
                </a:ln>
                <a:effectLst/>
                <a:uLnTx/>
                <a:uFillTx/>
                <a:latin typeface="Arial"/>
                <a:cs typeface="Arial"/>
              </a:rPr>
              <a:t>      </a:t>
            </a:r>
            <a:r>
              <a:rPr lang="en-AU" sz="2000">
                <a:latin typeface="Arial"/>
                <a:cs typeface="Arial"/>
              </a:rPr>
              <a:t> Being </a:t>
            </a:r>
            <a:r>
              <a:rPr lang="en-NZ" sz="2000">
                <a:latin typeface="Arial"/>
                <a:cs typeface="Arial"/>
              </a:rPr>
              <a:t>COVID Safe: Resources and guidance – easy English</a:t>
            </a:r>
            <a:endParaRPr lang="en-AU" sz="2000" b="0" i="0" u="none" strike="noStrike" kern="1200" cap="none" spc="0" normalizeH="0" baseline="0" noProof="0">
              <a:ln>
                <a:noFill/>
              </a:ln>
              <a:effectLst/>
              <a:uLnTx/>
              <a:uFillTx/>
              <a:latin typeface="Arial"/>
              <a:cs typeface="Arial"/>
            </a:endParaRPr>
          </a:p>
        </p:txBody>
      </p:sp>
      <p:pic>
        <p:nvPicPr>
          <p:cNvPr id="8" name="Picture 7">
            <a:hlinkClick r:id="rId2"/>
            <a:extLst>
              <a:ext uri="{FF2B5EF4-FFF2-40B4-BE49-F238E27FC236}">
                <a16:creationId xmlns:a16="http://schemas.microsoft.com/office/drawing/2014/main" id="{591A4E2E-4D5B-42AF-AF4D-89D0B3970167}"/>
              </a:ext>
            </a:extLst>
          </p:cNvPr>
          <p:cNvPicPr>
            <a:picLocks noChangeAspect="1"/>
          </p:cNvPicPr>
          <p:nvPr/>
        </p:nvPicPr>
        <p:blipFill>
          <a:blip r:embed="rId3"/>
          <a:stretch>
            <a:fillRect/>
          </a:stretch>
        </p:blipFill>
        <p:spPr>
          <a:xfrm>
            <a:off x="719142" y="1068427"/>
            <a:ext cx="3124200" cy="4943475"/>
          </a:xfrm>
          <a:prstGeom prst="rect">
            <a:avLst/>
          </a:prstGeom>
        </p:spPr>
      </p:pic>
      <p:pic>
        <p:nvPicPr>
          <p:cNvPr id="9" name="Picture 8">
            <a:hlinkClick r:id="rId4"/>
            <a:extLst>
              <a:ext uri="{FF2B5EF4-FFF2-40B4-BE49-F238E27FC236}">
                <a16:creationId xmlns:a16="http://schemas.microsoft.com/office/drawing/2014/main" id="{4C65C1EE-CE64-4F14-B106-5D05602A0081}"/>
              </a:ext>
            </a:extLst>
          </p:cNvPr>
          <p:cNvPicPr>
            <a:picLocks noChangeAspect="1"/>
          </p:cNvPicPr>
          <p:nvPr/>
        </p:nvPicPr>
        <p:blipFill>
          <a:blip r:embed="rId5"/>
          <a:stretch>
            <a:fillRect/>
          </a:stretch>
        </p:blipFill>
        <p:spPr>
          <a:xfrm>
            <a:off x="7979229" y="1068427"/>
            <a:ext cx="3048000" cy="5162550"/>
          </a:xfrm>
          <a:prstGeom prst="rect">
            <a:avLst/>
          </a:prstGeom>
        </p:spPr>
      </p:pic>
      <p:grpSp>
        <p:nvGrpSpPr>
          <p:cNvPr id="12" name="Group 11">
            <a:extLst>
              <a:ext uri="{FF2B5EF4-FFF2-40B4-BE49-F238E27FC236}">
                <a16:creationId xmlns:a16="http://schemas.microsoft.com/office/drawing/2014/main" id="{9E64951A-ACDD-4BC3-8555-2E4EA80254FB}"/>
              </a:ext>
            </a:extLst>
          </p:cNvPr>
          <p:cNvGrpSpPr/>
          <p:nvPr/>
        </p:nvGrpSpPr>
        <p:grpSpPr>
          <a:xfrm>
            <a:off x="4489852" y="1211066"/>
            <a:ext cx="2842867" cy="4658196"/>
            <a:chOff x="4569963" y="1120444"/>
            <a:chExt cx="3052075" cy="5000995"/>
          </a:xfrm>
        </p:grpSpPr>
        <p:pic>
          <p:nvPicPr>
            <p:cNvPr id="10" name="Picture 9">
              <a:hlinkClick r:id="rId6"/>
              <a:extLst>
                <a:ext uri="{FF2B5EF4-FFF2-40B4-BE49-F238E27FC236}">
                  <a16:creationId xmlns:a16="http://schemas.microsoft.com/office/drawing/2014/main" id="{E122502D-040E-40DB-9A56-C6FC26B6B5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69963" y="1120444"/>
              <a:ext cx="3052075" cy="4355646"/>
            </a:xfrm>
            <a:prstGeom prst="rect">
              <a:avLst/>
            </a:prstGeom>
          </p:spPr>
        </p:pic>
        <p:pic>
          <p:nvPicPr>
            <p:cNvPr id="11" name="Picture 10">
              <a:extLst>
                <a:ext uri="{FF2B5EF4-FFF2-40B4-BE49-F238E27FC236}">
                  <a16:creationId xmlns:a16="http://schemas.microsoft.com/office/drawing/2014/main" id="{779D7D9E-1C9F-4511-BA30-ED0A02FD3A7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72025" y="5549939"/>
              <a:ext cx="2647950" cy="571500"/>
            </a:xfrm>
            <a:prstGeom prst="rect">
              <a:avLst/>
            </a:prstGeom>
          </p:spPr>
        </p:pic>
      </p:grpSp>
    </p:spTree>
    <p:extLst>
      <p:ext uri="{BB962C8B-B14F-4D97-AF65-F5344CB8AC3E}">
        <p14:creationId xmlns:p14="http://schemas.microsoft.com/office/powerpoint/2010/main" val="314950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EE6E5D-A0AB-4A8A-B3E3-79F964269D77}"/>
              </a:ext>
            </a:extLst>
          </p:cNvPr>
          <p:cNvSpPr>
            <a:spLocks noGrp="1"/>
          </p:cNvSpPr>
          <p:nvPr>
            <p:ph idx="1"/>
          </p:nvPr>
        </p:nvSpPr>
        <p:spPr>
          <a:xfrm>
            <a:off x="838200" y="1244009"/>
            <a:ext cx="10515600" cy="4932954"/>
          </a:xfrm>
        </p:spPr>
        <p:txBody>
          <a:bodyPr>
            <a:normAutofit lnSpcReduction="10000"/>
          </a:bodyPr>
          <a:lstStyle/>
          <a:p>
            <a:pPr marL="0" indent="0">
              <a:lnSpc>
                <a:spcPct val="100000"/>
              </a:lnSpc>
              <a:spcAft>
                <a:spcPts val="1200"/>
              </a:spcAft>
              <a:buNone/>
            </a:pPr>
            <a:r>
              <a:rPr lang="en-NZ" sz="2400" dirty="0">
                <a:cs typeface="Arial" panose="020B0604020202020204" pitchFamily="34" charset="0"/>
              </a:rPr>
              <a:t>Useful links:</a:t>
            </a:r>
          </a:p>
          <a:p>
            <a:pPr>
              <a:lnSpc>
                <a:spcPct val="100000"/>
              </a:lnSpc>
              <a:spcAft>
                <a:spcPts val="1200"/>
              </a:spcAft>
            </a:pPr>
            <a:r>
              <a:rPr lang="en-NZ" sz="2400" dirty="0">
                <a:cs typeface="Arial" panose="020B0604020202020204" pitchFamily="34" charset="0"/>
                <a:hlinkClick r:id="rId2"/>
              </a:rPr>
              <a:t>NSW.gov.au COVID-19 information</a:t>
            </a:r>
            <a:endParaRPr lang="en-NZ" sz="2400" dirty="0">
              <a:cs typeface="Arial" panose="020B0604020202020204" pitchFamily="34" charset="0"/>
              <a:hlinkClick r:id="rId2">
                <a:extLst>
                  <a:ext uri="{A12FA001-AC4F-418D-AE19-62706E023703}">
                    <ahyp:hlinkClr xmlns:ahyp="http://schemas.microsoft.com/office/drawing/2018/hyperlinkcolor" val="tx"/>
                  </a:ext>
                </a:extLst>
              </a:hlinkClick>
            </a:endParaRPr>
          </a:p>
          <a:p>
            <a:pPr>
              <a:lnSpc>
                <a:spcPct val="100000"/>
              </a:lnSpc>
              <a:spcAft>
                <a:spcPts val="1200"/>
              </a:spcAft>
            </a:pPr>
            <a:r>
              <a:rPr lang="en-AU" sz="2400" dirty="0">
                <a:hlinkClick r:id="rId3"/>
              </a:rPr>
              <a:t>Register as a COVID Safe business - agriculture</a:t>
            </a:r>
            <a:endParaRPr lang="en-AU" sz="2400" dirty="0"/>
          </a:p>
          <a:p>
            <a:pPr>
              <a:lnSpc>
                <a:spcPct val="100000"/>
              </a:lnSpc>
              <a:spcAft>
                <a:spcPts val="1200"/>
              </a:spcAft>
            </a:pPr>
            <a:r>
              <a:rPr lang="en-NZ" sz="2400" dirty="0">
                <a:cs typeface="Arial" panose="020B0604020202020204" pitchFamily="34" charset="0"/>
                <a:hlinkClick r:id="rId4"/>
              </a:rPr>
              <a:t>Agri Border permits</a:t>
            </a:r>
            <a:endParaRPr lang="en-NZ" sz="2400" dirty="0">
              <a:cs typeface="Arial" panose="020B0604020202020204" pitchFamily="34" charset="0"/>
              <a:hlinkClick r:id="rId5">
                <a:extLst>
                  <a:ext uri="{A12FA001-AC4F-418D-AE19-62706E023703}">
                    <ahyp:hlinkClr xmlns:ahyp="http://schemas.microsoft.com/office/drawing/2018/hyperlinkcolor" val="tx"/>
                  </a:ext>
                </a:extLst>
              </a:hlinkClick>
            </a:endParaRPr>
          </a:p>
          <a:p>
            <a:pPr>
              <a:lnSpc>
                <a:spcPct val="100000"/>
              </a:lnSpc>
              <a:spcAft>
                <a:spcPts val="1200"/>
              </a:spcAft>
            </a:pPr>
            <a:r>
              <a:rPr lang="en-AU" sz="2400" dirty="0">
                <a:hlinkClick r:id="rId6"/>
              </a:rPr>
              <a:t>Find a seasonal job – Help harvest NSW</a:t>
            </a:r>
            <a:endParaRPr lang="en-AU" sz="2400" dirty="0"/>
          </a:p>
          <a:p>
            <a:pPr>
              <a:lnSpc>
                <a:spcPct val="100000"/>
              </a:lnSpc>
              <a:spcAft>
                <a:spcPts val="1200"/>
              </a:spcAft>
            </a:pPr>
            <a:r>
              <a:rPr lang="en-AU" sz="2400" dirty="0">
                <a:cs typeface="Arial" panose="020B0604020202020204" pitchFamily="34" charset="0"/>
                <a:hlinkClick r:id="rId7"/>
              </a:rPr>
              <a:t>Translated content – various languages</a:t>
            </a:r>
            <a:endParaRPr lang="en-AU" sz="2400" dirty="0">
              <a:cs typeface="Arial" panose="020B0604020202020204" pitchFamily="34" charset="0"/>
            </a:endParaRPr>
          </a:p>
          <a:p>
            <a:pPr>
              <a:lnSpc>
                <a:spcPct val="100000"/>
              </a:lnSpc>
              <a:spcAft>
                <a:spcPts val="1200"/>
              </a:spcAft>
            </a:pPr>
            <a:r>
              <a:rPr lang="en-NZ" sz="2400" dirty="0">
                <a:cs typeface="Arial" panose="020B0604020202020204" pitchFamily="34" charset="0"/>
                <a:hlinkClick r:id="rId8"/>
              </a:rPr>
              <a:t>General COVID Safe resource toolkit</a:t>
            </a:r>
            <a:endParaRPr lang="en-NZ" sz="2400" dirty="0">
              <a:cs typeface="Arial" panose="020B0604020202020204" pitchFamily="34" charset="0"/>
            </a:endParaRPr>
          </a:p>
          <a:p>
            <a:pPr>
              <a:lnSpc>
                <a:spcPct val="100000"/>
              </a:lnSpc>
              <a:spcAft>
                <a:spcPts val="1200"/>
              </a:spcAft>
            </a:pPr>
            <a:r>
              <a:rPr lang="en-AU" sz="2400" dirty="0">
                <a:cs typeface="Arial" panose="020B0604020202020204" pitchFamily="34" charset="0"/>
                <a:hlinkClick r:id="rId9"/>
              </a:rPr>
              <a:t>Health resource library</a:t>
            </a:r>
            <a:endParaRPr lang="en-AU" sz="2400" dirty="0">
              <a:cs typeface="Arial" panose="020B0604020202020204" pitchFamily="34" charset="0"/>
            </a:endParaRPr>
          </a:p>
        </p:txBody>
      </p:sp>
      <p:sp>
        <p:nvSpPr>
          <p:cNvPr id="4" name="Rectangle 3">
            <a:extLst>
              <a:ext uri="{FF2B5EF4-FFF2-40B4-BE49-F238E27FC236}">
                <a16:creationId xmlns:a16="http://schemas.microsoft.com/office/drawing/2014/main" id="{ED48CE8F-B22B-4975-B5A9-9596D6BC713F}"/>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a:latin typeface="Arial"/>
                <a:cs typeface="Arial"/>
              </a:rPr>
              <a:t>      Being </a:t>
            </a:r>
            <a:r>
              <a:rPr lang="en-NZ" sz="2000">
                <a:latin typeface="Arial"/>
                <a:cs typeface="Arial"/>
              </a:rPr>
              <a:t>COVID Safe: Resources and guidance</a:t>
            </a:r>
            <a:endParaRPr lang="en-AU" sz="2000" b="0" i="0" u="none" strike="noStrike" kern="1200" cap="none" spc="0" normalizeH="0" baseline="0" noProof="0">
              <a:ln>
                <a:noFill/>
              </a:ln>
              <a:effectLst/>
              <a:uLnTx/>
              <a:uFillTx/>
              <a:latin typeface="Arial"/>
              <a:cs typeface="Arial"/>
            </a:endParaRPr>
          </a:p>
        </p:txBody>
      </p:sp>
    </p:spTree>
    <p:extLst>
      <p:ext uri="{BB962C8B-B14F-4D97-AF65-F5344CB8AC3E}">
        <p14:creationId xmlns:p14="http://schemas.microsoft.com/office/powerpoint/2010/main" val="1148130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F1EE91-3F6C-4957-9651-356FE4A88A0F}"/>
              </a:ext>
            </a:extLst>
          </p:cNvPr>
          <p:cNvSpPr>
            <a:spLocks noGrp="1"/>
          </p:cNvSpPr>
          <p:nvPr>
            <p:ph type="ctrTitle"/>
          </p:nvPr>
        </p:nvSpPr>
        <p:spPr>
          <a:xfrm>
            <a:off x="719137" y="2911174"/>
            <a:ext cx="7113299" cy="1739484"/>
          </a:xfrm>
        </p:spPr>
        <p:txBody>
          <a:bodyPr/>
          <a:lstStyle/>
          <a:p>
            <a:r>
              <a:rPr lang="en-NZ">
                <a:cs typeface="Arial"/>
              </a:rPr>
              <a:t>Mentally Healthy Workplaces</a:t>
            </a:r>
            <a:endParaRPr lang="en-AU" b="1"/>
          </a:p>
        </p:txBody>
      </p:sp>
      <p:sp>
        <p:nvSpPr>
          <p:cNvPr id="3" name="Slide Number Placeholder 2">
            <a:extLst>
              <a:ext uri="{FF2B5EF4-FFF2-40B4-BE49-F238E27FC236}">
                <a16:creationId xmlns:a16="http://schemas.microsoft.com/office/drawing/2014/main" id="{03402C28-6CBA-443A-B94E-59721EE88334}"/>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ED562-CD28-4D78-A733-1D85828F2EA0}" type="slidenum">
              <a:rPr kumimoji="0" lang="en-AU"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6D88F3EF-8774-4B85-B9DC-BA95CD25D398}"/>
              </a:ext>
            </a:extLst>
          </p:cNvPr>
          <p:cNvSpPr/>
          <p:nvPr/>
        </p:nvSpPr>
        <p:spPr>
          <a:xfrm>
            <a:off x="612559" y="284085"/>
            <a:ext cx="3435658" cy="1455938"/>
          </a:xfrm>
          <a:prstGeom prst="rect">
            <a:avLst/>
          </a:prstGeom>
          <a:solidFill>
            <a:srgbClr val="212E62"/>
          </a:solidFill>
          <a:ln>
            <a:solidFill>
              <a:srgbClr val="212E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824576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CA95D9-5FB8-4BB9-8B05-A04D3EBEA58A}"/>
              </a:ext>
            </a:extLst>
          </p:cNvPr>
          <p:cNvSpPr>
            <a:spLocks noGrp="1"/>
          </p:cNvSpPr>
          <p:nvPr>
            <p:ph type="sldNum" sz="quarter" idx="12"/>
          </p:nvPr>
        </p:nvSpPr>
        <p:spPr/>
        <p:txBody>
          <a:bodyPr/>
          <a:lstStyle/>
          <a:p>
            <a:pPr>
              <a:defRPr/>
            </a:pPr>
            <a:fld id="{A4F0BC93-622D-4964-921F-55B8C667A1AC}" type="slidenum">
              <a:rPr lang="en-AU" smtClean="0"/>
              <a:pPr>
                <a:defRPr/>
              </a:pPr>
              <a:t>13</a:t>
            </a:fld>
            <a:endParaRPr lang="en-AU"/>
          </a:p>
        </p:txBody>
      </p:sp>
      <p:sp>
        <p:nvSpPr>
          <p:cNvPr id="5" name="Rectangle 4">
            <a:extLst>
              <a:ext uri="{FF2B5EF4-FFF2-40B4-BE49-F238E27FC236}">
                <a16:creationId xmlns:a16="http://schemas.microsoft.com/office/drawing/2014/main" id="{CA4D251D-0D7A-40E3-9CAC-67B1B0952FA8}"/>
              </a:ext>
            </a:extLst>
          </p:cNvPr>
          <p:cNvSpPr/>
          <p:nvPr/>
        </p:nvSpPr>
        <p:spPr>
          <a:xfrm>
            <a:off x="251534" y="853541"/>
            <a:ext cx="7418773" cy="5970865"/>
          </a:xfrm>
          <a:prstGeom prst="rect">
            <a:avLst/>
          </a:prstGeom>
        </p:spPr>
        <p:txBody>
          <a:bodyPr wrap="square" lIns="91440" tIns="45720" rIns="91440" bIns="45720" anchor="t">
            <a:spAutoFit/>
          </a:bodyPr>
          <a:lstStyle/>
          <a:p>
            <a:pPr>
              <a:spcAft>
                <a:spcPts val="1200"/>
              </a:spcAft>
            </a:pPr>
            <a:r>
              <a:rPr lang="en-NZ" b="1"/>
              <a:t>Supporting mentally healthy workplaces in the COVID-19 pandemic</a:t>
            </a:r>
            <a:endParaRPr lang="en-AU"/>
          </a:p>
          <a:p>
            <a:pPr>
              <a:spcAft>
                <a:spcPts val="1200"/>
              </a:spcAft>
            </a:pPr>
            <a:r>
              <a:rPr lang="en-US" altLang="en-US" sz="1400"/>
              <a:t>2020 has been a challenging year. It has changed the way we live and work.</a:t>
            </a:r>
          </a:p>
          <a:p>
            <a:pPr>
              <a:spcAft>
                <a:spcPts val="1200"/>
              </a:spcAft>
            </a:pPr>
            <a:r>
              <a:rPr lang="en-US" altLang="en-US" sz="1400"/>
              <a:t>The NSW Government wants to know how COVID-19 has affected mental health in NSW workplaces. It wants your feedback to understand the issues workers are facing and how businesses have been affected. What you tell us will help inform policy </a:t>
            </a:r>
            <a:r>
              <a:rPr lang="en-US" altLang="en-US" sz="1400">
                <a:ea typeface="+mn-lt"/>
                <a:cs typeface="+mn-lt"/>
              </a:rPr>
              <a:t>including the</a:t>
            </a:r>
            <a:r>
              <a:rPr lang="en-US" sz="1400">
                <a:ea typeface="+mn-lt"/>
                <a:cs typeface="+mn-lt"/>
              </a:rPr>
              <a:t> NSW Government’s mentally healthy workplaces strategy which is currently under review. </a:t>
            </a:r>
            <a:r>
              <a:rPr lang="en-AU" sz="1400"/>
              <a:t>Have your say by visiting </a:t>
            </a:r>
            <a:r>
              <a:rPr lang="en-AU" sz="1400">
                <a:hlinkClick r:id="rId2"/>
              </a:rPr>
              <a:t>haveyoursay.nsw.gov.au/mentally-healthy-workplaces</a:t>
            </a:r>
            <a:endParaRPr lang="en-US" sz="1400">
              <a:ea typeface="+mn-lt"/>
              <a:cs typeface="+mn-lt"/>
            </a:endParaRPr>
          </a:p>
          <a:p>
            <a:pPr>
              <a:spcAft>
                <a:spcPts val="1200"/>
              </a:spcAft>
            </a:pPr>
            <a:r>
              <a:rPr lang="en-NZ" sz="1400"/>
              <a:t>Another way the NSW Government is supporting businesses to get back to work and help the economy on the road to recovery is by providing free programs and support to help create mentally healthy workplaces.</a:t>
            </a:r>
          </a:p>
          <a:p>
            <a:pPr>
              <a:spcAft>
                <a:spcPts val="1200"/>
              </a:spcAft>
            </a:pPr>
            <a:r>
              <a:rPr lang="en-NZ" sz="1400"/>
              <a:t>If you’re a business with fewer than 200 employees, you can access </a:t>
            </a:r>
            <a:r>
              <a:rPr lang="en-NZ" sz="1400" u="sng">
                <a:hlinkClick r:id="rId3"/>
              </a:rPr>
              <a:t>free online programs</a:t>
            </a:r>
            <a:r>
              <a:rPr lang="en-NZ" sz="1400"/>
              <a:t> including training developed and delivered by a clinical psychologist from Black Dog Institute. You can learn how to recognise the warning signs of mental ill health through the </a:t>
            </a:r>
            <a:r>
              <a:rPr lang="en-NZ" sz="1400" u="sng">
                <a:hlinkClick r:id="rId3"/>
              </a:rPr>
              <a:t>Your mental health at work training</a:t>
            </a:r>
            <a:r>
              <a:rPr lang="en-NZ" sz="1400"/>
              <a:t> or support your team by accessing the </a:t>
            </a:r>
            <a:r>
              <a:rPr lang="en-NZ" sz="1400" u="sng">
                <a:hlinkClick r:id="rId3"/>
              </a:rPr>
              <a:t>Managing for team wellbeing</a:t>
            </a:r>
            <a:r>
              <a:rPr lang="en-NZ" sz="1400"/>
              <a:t> training.  There are different delivery modes for you to choose from.</a:t>
            </a:r>
            <a:endParaRPr lang="en-AU" sz="1400"/>
          </a:p>
          <a:p>
            <a:pPr>
              <a:spcAft>
                <a:spcPts val="1200"/>
              </a:spcAft>
            </a:pPr>
            <a:r>
              <a:rPr lang="en-NZ" sz="1400"/>
              <a:t>As the business owner, you can </a:t>
            </a:r>
            <a:r>
              <a:rPr lang="en-NZ" sz="1400" u="sng">
                <a:hlinkClick r:id="rId4"/>
              </a:rPr>
              <a:t>access work health and safety advice </a:t>
            </a:r>
            <a:r>
              <a:rPr lang="en-NZ" sz="1400"/>
              <a:t>direct from an organisational psychologist at Assure programs.</a:t>
            </a:r>
            <a:endParaRPr lang="en-AU" sz="1400"/>
          </a:p>
          <a:p>
            <a:pPr>
              <a:spcAft>
                <a:spcPts val="1200"/>
              </a:spcAft>
            </a:pPr>
            <a:r>
              <a:rPr lang="en-NZ" sz="1400"/>
              <a:t>We know that the road to recovery will not be easy. However, together with help from businesses and the rural community </a:t>
            </a:r>
            <a:r>
              <a:rPr lang="en-AU" sz="1400"/>
              <a:t>NSW will come through this. We can be a stronger and</a:t>
            </a:r>
            <a:r>
              <a:rPr lang="en-US" sz="1400"/>
              <a:t> economically more vibrant community again. Visit </a:t>
            </a:r>
            <a:r>
              <a:rPr lang="en-US" sz="1400" u="sng">
                <a:hlinkClick r:id="rId5"/>
              </a:rPr>
              <a:t>COVID-19 recovery and Mental health at work</a:t>
            </a:r>
            <a:r>
              <a:rPr lang="en-US" sz="1400"/>
              <a:t> for more information and resources.</a:t>
            </a:r>
            <a:endParaRPr lang="en-AU" sz="1400"/>
          </a:p>
          <a:p>
            <a:pPr>
              <a:spcAft>
                <a:spcPts val="1200"/>
              </a:spcAft>
            </a:pPr>
            <a:r>
              <a:rPr lang="en-NZ" sz="1400" u="sng">
                <a:hlinkClick r:id="rId6"/>
              </a:rPr>
              <a:t>nsw.gov.au</a:t>
            </a:r>
            <a:endParaRPr lang="en-AU" sz="1400"/>
          </a:p>
        </p:txBody>
      </p:sp>
      <p:sp>
        <p:nvSpPr>
          <p:cNvPr id="7" name="Rectangle 6">
            <a:extLst>
              <a:ext uri="{FF2B5EF4-FFF2-40B4-BE49-F238E27FC236}">
                <a16:creationId xmlns:a16="http://schemas.microsoft.com/office/drawing/2014/main" id="{B64B7D54-4D0D-458B-88AA-BB887F9BE0D8}"/>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b="0" i="0" u="none" strike="noStrike" kern="1200" cap="none" spc="0" normalizeH="0" baseline="0" noProof="0">
                <a:ln>
                  <a:noFill/>
                </a:ln>
                <a:effectLst/>
                <a:uLnTx/>
                <a:uFillTx/>
                <a:latin typeface="Arial"/>
                <a:cs typeface="Arial"/>
              </a:rPr>
              <a:t>      </a:t>
            </a:r>
            <a:r>
              <a:rPr lang="en-NZ" sz="2000">
                <a:latin typeface="Arial"/>
                <a:cs typeface="Arial"/>
              </a:rPr>
              <a:t>Mentally healthy workplaces: Example newsletter / website copy</a:t>
            </a:r>
            <a:endParaRPr lang="en-AU" sz="2000" b="0" i="0" u="none" strike="noStrike" kern="1200" cap="none" spc="0" normalizeH="0" baseline="0" noProof="0">
              <a:ln>
                <a:noFill/>
              </a:ln>
              <a:effectLst/>
              <a:uLnTx/>
              <a:uFillTx/>
              <a:latin typeface="Arial"/>
              <a:cs typeface="Arial"/>
            </a:endParaRPr>
          </a:p>
        </p:txBody>
      </p:sp>
      <p:pic>
        <p:nvPicPr>
          <p:cNvPr id="2" name="Picture 1">
            <a:hlinkClick r:id="rId2"/>
            <a:extLst>
              <a:ext uri="{FF2B5EF4-FFF2-40B4-BE49-F238E27FC236}">
                <a16:creationId xmlns:a16="http://schemas.microsoft.com/office/drawing/2014/main" id="{741E8C82-8C63-4087-9D4A-D0607372200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23335" y="1486091"/>
            <a:ext cx="3137099" cy="4168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725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b="0" i="0" u="none" strike="noStrike" kern="1200" cap="none" spc="0" normalizeH="0" baseline="0" noProof="0">
                <a:ln>
                  <a:noFill/>
                </a:ln>
                <a:effectLst/>
                <a:uLnTx/>
                <a:uFillTx/>
                <a:latin typeface="Arial"/>
                <a:cs typeface="Arial"/>
              </a:rPr>
              <a:t>      </a:t>
            </a:r>
            <a:r>
              <a:rPr lang="en-NZ" sz="2000">
                <a:latin typeface="Arial"/>
                <a:cs typeface="Arial"/>
              </a:rPr>
              <a:t>Mentally healthy workplaces: resources and guidance for mental health</a:t>
            </a:r>
            <a:endParaRPr lang="en-AU" sz="2000" b="0" i="0" u="none" strike="noStrike" kern="1200" cap="none" spc="0" normalizeH="0" baseline="0" noProof="0">
              <a:ln>
                <a:noFill/>
              </a:ln>
              <a:effectLst/>
              <a:uLnTx/>
              <a:uFillTx/>
              <a:latin typeface="Arial"/>
              <a:cs typeface="Arial"/>
            </a:endParaRPr>
          </a:p>
        </p:txBody>
      </p:sp>
      <p:pic>
        <p:nvPicPr>
          <p:cNvPr id="7" name="Picture 6">
            <a:extLst>
              <a:ext uri="{FF2B5EF4-FFF2-40B4-BE49-F238E27FC236}">
                <a16:creationId xmlns:a16="http://schemas.microsoft.com/office/drawing/2014/main" id="{B5928C78-6E6E-4D04-87D5-C6CA33C321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4291" y="1120662"/>
            <a:ext cx="3397627" cy="4754358"/>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9" name="Rectangle 8">
            <a:extLst>
              <a:ext uri="{FF2B5EF4-FFF2-40B4-BE49-F238E27FC236}">
                <a16:creationId xmlns:a16="http://schemas.microsoft.com/office/drawing/2014/main" id="{894FA924-18E0-4740-96D5-2AC1D28AAAA3}"/>
              </a:ext>
            </a:extLst>
          </p:cNvPr>
          <p:cNvSpPr/>
          <p:nvPr/>
        </p:nvSpPr>
        <p:spPr>
          <a:xfrm>
            <a:off x="2834633" y="6075197"/>
            <a:ext cx="1943769" cy="369332"/>
          </a:xfrm>
          <a:prstGeom prst="rect">
            <a:avLst/>
          </a:prstGeom>
          <a:solidFill>
            <a:schemeClr val="bg1"/>
          </a:solidFill>
        </p:spPr>
        <p:txBody>
          <a:bodyPr wrap="square">
            <a:spAutoFit/>
          </a:bodyPr>
          <a:lstStyle/>
          <a:p>
            <a:r>
              <a:rPr lang="en-NZ">
                <a:solidFill>
                  <a:srgbClr val="0070C0"/>
                </a:solidFill>
                <a:hlinkClick r:id="rId5">
                  <a:extLst>
                    <a:ext uri="{A12FA001-AC4F-418D-AE19-62706E023703}">
                      <ahyp:hlinkClr xmlns:ahyp="http://schemas.microsoft.com/office/drawing/2018/hyperlinkcolor" val="tx"/>
                    </a:ext>
                  </a:extLst>
                </a:hlinkClick>
              </a:rPr>
              <a:t>Link to download</a:t>
            </a:r>
            <a:endParaRPr lang="en-NZ">
              <a:solidFill>
                <a:srgbClr val="0070C0"/>
              </a:solidFill>
            </a:endParaRPr>
          </a:p>
        </p:txBody>
      </p:sp>
      <p:graphicFrame>
        <p:nvGraphicFramePr>
          <p:cNvPr id="5" name="Object 4">
            <a:extLst>
              <a:ext uri="{FF2B5EF4-FFF2-40B4-BE49-F238E27FC236}">
                <a16:creationId xmlns:a16="http://schemas.microsoft.com/office/drawing/2014/main" id="{F40D659E-8353-4D56-977C-70FB77B7E07F}"/>
              </a:ext>
            </a:extLst>
          </p:cNvPr>
          <p:cNvGraphicFramePr>
            <a:graphicFrameLocks noChangeAspect="1"/>
          </p:cNvGraphicFramePr>
          <p:nvPr>
            <p:extLst>
              <p:ext uri="{D42A27DB-BD31-4B8C-83A1-F6EECF244321}">
                <p14:modId xmlns:p14="http://schemas.microsoft.com/office/powerpoint/2010/main" val="1948746751"/>
              </p:ext>
            </p:extLst>
          </p:nvPr>
        </p:nvGraphicFramePr>
        <p:xfrm>
          <a:off x="6286501" y="1120662"/>
          <a:ext cx="3365318" cy="4754358"/>
        </p:xfrm>
        <a:graphic>
          <a:graphicData uri="http://schemas.openxmlformats.org/presentationml/2006/ole">
            <mc:AlternateContent xmlns:mc="http://schemas.openxmlformats.org/markup-compatibility/2006">
              <mc:Choice xmlns:v="urn:schemas-microsoft-com:vml" Requires="v">
                <p:oleObj spid="_x0000_s1026" name="Acrobat Document" r:id="rId6" imgW="3784496" imgH="5346331" progId="AcroExch.Document.DC">
                  <p:embed/>
                </p:oleObj>
              </mc:Choice>
              <mc:Fallback>
                <p:oleObj name="Acrobat Document" r:id="rId6" imgW="3784496" imgH="5346331" progId="AcroExch.Document.DC">
                  <p:embed/>
                  <p:pic>
                    <p:nvPicPr>
                      <p:cNvPr id="5" name="Object 4">
                        <a:extLst>
                          <a:ext uri="{FF2B5EF4-FFF2-40B4-BE49-F238E27FC236}">
                            <a16:creationId xmlns:a16="http://schemas.microsoft.com/office/drawing/2014/main" id="{F40D659E-8353-4D56-977C-70FB77B7E07F}"/>
                          </a:ext>
                        </a:extLst>
                      </p:cNvPr>
                      <p:cNvPicPr/>
                      <p:nvPr/>
                    </p:nvPicPr>
                    <p:blipFill>
                      <a:blip r:embed="rId7"/>
                      <a:stretch>
                        <a:fillRect/>
                      </a:stretch>
                    </p:blipFill>
                    <p:spPr>
                      <a:xfrm>
                        <a:off x="6286501" y="1120662"/>
                        <a:ext cx="3365318" cy="4754358"/>
                      </a:xfrm>
                      <a:prstGeom prst="rect">
                        <a:avLst/>
                      </a:prstGeom>
                      <a:ln>
                        <a:solidFill>
                          <a:schemeClr val="tx1"/>
                        </a:solidFill>
                      </a:ln>
                    </p:spPr>
                  </p:pic>
                </p:oleObj>
              </mc:Fallback>
            </mc:AlternateContent>
          </a:graphicData>
        </a:graphic>
      </p:graphicFrame>
      <p:sp>
        <p:nvSpPr>
          <p:cNvPr id="6" name="Rectangle 5">
            <a:extLst>
              <a:ext uri="{FF2B5EF4-FFF2-40B4-BE49-F238E27FC236}">
                <a16:creationId xmlns:a16="http://schemas.microsoft.com/office/drawing/2014/main" id="{731F54E1-8C37-4764-8593-7ABE443C808C}"/>
              </a:ext>
            </a:extLst>
          </p:cNvPr>
          <p:cNvSpPr/>
          <p:nvPr/>
        </p:nvSpPr>
        <p:spPr>
          <a:xfrm>
            <a:off x="7029335" y="6075197"/>
            <a:ext cx="1943769" cy="369332"/>
          </a:xfrm>
          <a:prstGeom prst="rect">
            <a:avLst/>
          </a:prstGeom>
          <a:solidFill>
            <a:schemeClr val="bg1"/>
          </a:solidFill>
        </p:spPr>
        <p:txBody>
          <a:bodyPr wrap="square">
            <a:spAutoFit/>
          </a:bodyPr>
          <a:lstStyle/>
          <a:p>
            <a:r>
              <a:rPr lang="en-NZ">
                <a:solidFill>
                  <a:srgbClr val="0070C0"/>
                </a:solidFill>
                <a:hlinkClick r:id="rId8">
                  <a:extLst>
                    <a:ext uri="{A12FA001-AC4F-418D-AE19-62706E023703}">
                      <ahyp:hlinkClr xmlns:ahyp="http://schemas.microsoft.com/office/drawing/2018/hyperlinkcolor" val="tx"/>
                    </a:ext>
                  </a:extLst>
                </a:hlinkClick>
              </a:rPr>
              <a:t>Link to download</a:t>
            </a:r>
            <a:endParaRPr lang="en-NZ">
              <a:solidFill>
                <a:srgbClr val="0070C0"/>
              </a:solidFill>
            </a:endParaRPr>
          </a:p>
        </p:txBody>
      </p:sp>
    </p:spTree>
    <p:extLst>
      <p:ext uri="{BB962C8B-B14F-4D97-AF65-F5344CB8AC3E}">
        <p14:creationId xmlns:p14="http://schemas.microsoft.com/office/powerpoint/2010/main" val="4064888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F1EE91-3F6C-4957-9651-356FE4A88A0F}"/>
              </a:ext>
            </a:extLst>
          </p:cNvPr>
          <p:cNvSpPr>
            <a:spLocks noGrp="1"/>
          </p:cNvSpPr>
          <p:nvPr>
            <p:ph type="ctrTitle"/>
          </p:nvPr>
        </p:nvSpPr>
        <p:spPr>
          <a:xfrm>
            <a:off x="719137" y="2911174"/>
            <a:ext cx="7113299" cy="1739484"/>
          </a:xfrm>
        </p:spPr>
        <p:txBody>
          <a:bodyPr/>
          <a:lstStyle/>
          <a:p>
            <a:r>
              <a:rPr lang="en-AU"/>
              <a:t>Changes to cross-border agricultural worker permits</a:t>
            </a:r>
            <a:endParaRPr lang="en-AU" b="1"/>
          </a:p>
        </p:txBody>
      </p:sp>
      <p:sp>
        <p:nvSpPr>
          <p:cNvPr id="3" name="Slide Number Placeholder 2">
            <a:extLst>
              <a:ext uri="{FF2B5EF4-FFF2-40B4-BE49-F238E27FC236}">
                <a16:creationId xmlns:a16="http://schemas.microsoft.com/office/drawing/2014/main" id="{03402C28-6CBA-443A-B94E-59721EE88334}"/>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ED562-CD28-4D78-A733-1D85828F2EA0}" type="slidenum">
              <a:rPr kumimoji="0" lang="en-AU"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D181DCE0-9856-42C2-B688-50256C6B3F3F}"/>
              </a:ext>
            </a:extLst>
          </p:cNvPr>
          <p:cNvSpPr/>
          <p:nvPr/>
        </p:nvSpPr>
        <p:spPr>
          <a:xfrm>
            <a:off x="612559" y="284085"/>
            <a:ext cx="3435658" cy="1455938"/>
          </a:xfrm>
          <a:prstGeom prst="rect">
            <a:avLst/>
          </a:prstGeom>
          <a:solidFill>
            <a:srgbClr val="212E62"/>
          </a:solidFill>
          <a:ln>
            <a:solidFill>
              <a:srgbClr val="212E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01662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b="0" i="0" u="none" strike="noStrike" kern="1200" cap="none" spc="0" normalizeH="0" baseline="0" noProof="0">
                <a:ln>
                  <a:noFill/>
                </a:ln>
                <a:effectLst/>
                <a:uLnTx/>
                <a:uFillTx/>
                <a:latin typeface="Arial"/>
                <a:cs typeface="Arial"/>
              </a:rPr>
              <a:t>      </a:t>
            </a:r>
            <a:r>
              <a:rPr lang="en-AU" sz="2000">
                <a:latin typeface="Arial"/>
                <a:cs typeface="Arial"/>
              </a:rPr>
              <a:t>Changes to cross-border agricultural worker permits: newsletter </a:t>
            </a:r>
            <a:r>
              <a:rPr lang="en-AU" sz="2000" b="0" i="0" u="none" strike="noStrike" kern="1200" cap="none" spc="0" normalizeH="0" baseline="0" noProof="0">
                <a:ln>
                  <a:noFill/>
                </a:ln>
                <a:effectLst/>
                <a:uLnTx/>
                <a:uFillTx/>
                <a:latin typeface="Arial"/>
                <a:cs typeface="Arial"/>
              </a:rPr>
              <a:t>/ email / website copy and visual</a:t>
            </a:r>
          </a:p>
        </p:txBody>
      </p:sp>
      <p:sp>
        <p:nvSpPr>
          <p:cNvPr id="3" name="Rectangle 2">
            <a:extLst>
              <a:ext uri="{FF2B5EF4-FFF2-40B4-BE49-F238E27FC236}">
                <a16:creationId xmlns:a16="http://schemas.microsoft.com/office/drawing/2014/main" id="{D103509C-664A-45A7-8DE2-2339CDCE79CD}"/>
              </a:ext>
            </a:extLst>
          </p:cNvPr>
          <p:cNvSpPr/>
          <p:nvPr/>
        </p:nvSpPr>
        <p:spPr>
          <a:xfrm>
            <a:off x="404987" y="724509"/>
            <a:ext cx="6899580" cy="6179577"/>
          </a:xfrm>
          <a:prstGeom prst="rect">
            <a:avLst/>
          </a:prstGeom>
        </p:spPr>
        <p:txBody>
          <a:bodyPr wrap="square">
            <a:spAutoFit/>
          </a:bodyPr>
          <a:lstStyle/>
          <a:p>
            <a:pPr>
              <a:lnSpc>
                <a:spcPct val="107000"/>
              </a:lnSpc>
              <a:spcAft>
                <a:spcPts val="800"/>
              </a:spcAft>
            </a:pPr>
            <a:r>
              <a:rPr lang="en-GB" sz="1600" b="1" dirty="0">
                <a:latin typeface="Calibri" panose="020F0502020204030204" pitchFamily="34" charset="0"/>
                <a:ea typeface="Calibri" panose="020F0502020204030204" pitchFamily="34" charset="0"/>
                <a:cs typeface="Arial" panose="020B0604020202020204" pitchFamily="34" charset="0"/>
              </a:rPr>
              <a:t>Border crossings will be easier for agriculture workers</a:t>
            </a:r>
          </a:p>
          <a:p>
            <a:pPr>
              <a:lnSpc>
                <a:spcPct val="107000"/>
              </a:lnSpc>
              <a:spcAft>
                <a:spcPts val="800"/>
              </a:spcAft>
            </a:pPr>
            <a:r>
              <a:rPr lang="en-GB" sz="1200" dirty="0">
                <a:latin typeface="Calibri" panose="020F0502020204030204" pitchFamily="34" charset="0"/>
                <a:ea typeface="Calibri" panose="020F0502020204030204" pitchFamily="34" charset="0"/>
                <a:cs typeface="Arial" panose="020B0604020202020204" pitchFamily="34" charset="0"/>
              </a:rPr>
              <a:t>It has became simpler for a wider range of agricultural workers to gain a permit to cross the NSW-VIC border. </a:t>
            </a:r>
          </a:p>
          <a:p>
            <a:pPr>
              <a:lnSpc>
                <a:spcPct val="107000"/>
              </a:lnSpc>
              <a:spcAft>
                <a:spcPts val="800"/>
              </a:spcAft>
            </a:pPr>
            <a:r>
              <a:rPr lang="en-GB" sz="1200" dirty="0">
                <a:latin typeface="Calibri" panose="020F0502020204030204" pitchFamily="34" charset="0"/>
                <a:ea typeface="Calibri" panose="020F0502020204030204" pitchFamily="34" charset="0"/>
                <a:cs typeface="Arial" panose="020B0604020202020204" pitchFamily="34" charset="0"/>
              </a:rPr>
              <a:t>From 25 September t</a:t>
            </a:r>
            <a:r>
              <a:rPr lang="en-AU" sz="1200" dirty="0">
                <a:latin typeface="Calibri" panose="020F0502020204030204" pitchFamily="34" charset="0"/>
                <a:ea typeface="Calibri" panose="020F0502020204030204" pitchFamily="34" charset="0"/>
                <a:cs typeface="Arial" panose="020B0604020202020204" pitchFamily="34" charset="0"/>
              </a:rPr>
              <a:t>he simplified approval system makes it easier for </a:t>
            </a:r>
            <a:r>
              <a:rPr lang="en-NZ" sz="1200" dirty="0">
                <a:latin typeface="Calibri" panose="020F0502020204030204" pitchFamily="34" charset="0"/>
                <a:ea typeface="Calibri" panose="020F0502020204030204" pitchFamily="34" charset="0"/>
                <a:cs typeface="Arial" panose="020B0604020202020204" pitchFamily="34" charset="0"/>
              </a:rPr>
              <a:t>farmers who need to hire employees across the two states </a:t>
            </a:r>
            <a:r>
              <a:rPr lang="en-AU" sz="1200" dirty="0">
                <a:latin typeface="Calibri" panose="020F0502020204030204" pitchFamily="34" charset="0"/>
                <a:ea typeface="Calibri" panose="020F0502020204030204" pitchFamily="34" charset="0"/>
                <a:cs typeface="Arial" panose="020B0604020202020204" pitchFamily="34" charset="0"/>
              </a:rPr>
              <a:t>for the harvest, including seasonal workers.</a:t>
            </a:r>
          </a:p>
          <a:p>
            <a:pPr>
              <a:lnSpc>
                <a:spcPct val="107000"/>
              </a:lnSpc>
              <a:spcAft>
                <a:spcPts val="800"/>
              </a:spcAft>
            </a:pPr>
            <a:r>
              <a:rPr lang="en-AU" sz="1200" dirty="0">
                <a:latin typeface="Calibri" panose="020F0502020204030204" pitchFamily="34" charset="0"/>
                <a:ea typeface="Calibri" panose="020F0502020204030204" pitchFamily="34" charset="0"/>
                <a:cs typeface="Arial" panose="020B0604020202020204" pitchFamily="34" charset="0"/>
              </a:rPr>
              <a:t>Once an agricultural worker has their permit, they can travel across the border to work. However, they will need to carry with them:</a:t>
            </a:r>
          </a:p>
          <a:p>
            <a:pPr marL="171450" indent="-171450">
              <a:buFont typeface="Arial" panose="020B0604020202020204" pitchFamily="34" charset="0"/>
              <a:buChar char="•"/>
            </a:pPr>
            <a:r>
              <a:rPr lang="en-AU" sz="1200" dirty="0">
                <a:latin typeface="Calibri" panose="020F0502020204030204" pitchFamily="34" charset="0"/>
                <a:ea typeface="Calibri" panose="020F0502020204030204" pitchFamily="34" charset="0"/>
                <a:cs typeface="Arial" panose="020B0604020202020204" pitchFamily="34" charset="0"/>
              </a:rPr>
              <a:t>The new Agricultural Workers </a:t>
            </a:r>
            <a:r>
              <a:rPr lang="en-NZ" sz="1200" dirty="0">
                <a:latin typeface="Calibri" panose="020F0502020204030204" pitchFamily="34" charset="0"/>
                <a:ea typeface="Calibri" panose="020F0502020204030204" pitchFamily="34" charset="0"/>
                <a:cs typeface="Arial" panose="020B0604020202020204" pitchFamily="34" charset="0"/>
              </a:rPr>
              <a:t>Permit</a:t>
            </a:r>
          </a:p>
          <a:p>
            <a:pPr marL="171450" indent="-171450">
              <a:buFont typeface="Arial" panose="020B0604020202020204" pitchFamily="34" charset="0"/>
              <a:buChar char="•"/>
            </a:pPr>
            <a:r>
              <a:rPr lang="en-NZ" sz="1200" dirty="0">
                <a:latin typeface="Calibri" panose="020F0502020204030204" pitchFamily="34" charset="0"/>
                <a:ea typeface="Calibri" panose="020F0502020204030204" pitchFamily="34" charset="0"/>
                <a:cs typeface="Arial" panose="020B0604020202020204" pitchFamily="34" charset="0"/>
              </a:rPr>
              <a:t>Proof of </a:t>
            </a:r>
            <a:r>
              <a:rPr lang="en-AU" sz="1200" dirty="0">
                <a:latin typeface="Calibri" panose="020F0502020204030204" pitchFamily="34" charset="0"/>
                <a:ea typeface="Calibri" panose="020F0502020204030204" pitchFamily="34" charset="0"/>
                <a:cs typeface="Arial" panose="020B0604020202020204" pitchFamily="34" charset="0"/>
              </a:rPr>
              <a:t>ID (e.g. driver’s licence or passport)</a:t>
            </a:r>
          </a:p>
          <a:p>
            <a:pPr marL="171450" indent="-171450">
              <a:buFont typeface="Arial" panose="020B0604020202020204" pitchFamily="34" charset="0"/>
              <a:buChar char="•"/>
            </a:pPr>
            <a:r>
              <a:rPr lang="en-NZ" sz="1200" dirty="0">
                <a:latin typeface="Calibri" panose="020F0502020204030204" pitchFamily="34" charset="0"/>
                <a:ea typeface="Calibri" panose="020F0502020204030204" pitchFamily="34" charset="0"/>
                <a:cs typeface="Arial" panose="020B0604020202020204" pitchFamily="34" charset="0"/>
              </a:rPr>
              <a:t>A valid </a:t>
            </a:r>
            <a:r>
              <a:rPr lang="en-NZ" sz="1200" dirty="0">
                <a:latin typeface="Calibri" panose="020F0502020204030204" pitchFamily="34" charset="0"/>
                <a:ea typeface="Calibri" panose="020F0502020204030204" pitchFamily="34" charset="0"/>
                <a:cs typeface="Arial" panose="020B0604020202020204" pitchFamily="34" charset="0"/>
                <a:hlinkClick r:id="rId3"/>
              </a:rPr>
              <a:t>agriculture COVID Safety Plan</a:t>
            </a:r>
            <a:endParaRPr lang="en-NZ" sz="1200" dirty="0">
              <a:latin typeface="Calibri" panose="020F050202020403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AU" sz="1200" dirty="0">
                <a:latin typeface="Calibri" panose="020F0502020204030204" pitchFamily="34" charset="0"/>
                <a:ea typeface="Calibri" panose="020F0502020204030204" pitchFamily="34" charset="0"/>
                <a:cs typeface="Arial" panose="020B0604020202020204" pitchFamily="34" charset="0"/>
              </a:rPr>
              <a:t>Documentary evidence that they meet the permit criteria, signed by the head of their organisation or, if self-employed, the person for whom the activity is being performed. </a:t>
            </a:r>
            <a:endParaRPr lang="en-NZ" sz="1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NZ" sz="1200" dirty="0">
                <a:latin typeface="Calibri" panose="020F0502020204030204" pitchFamily="34" charset="0"/>
                <a:ea typeface="Calibri" panose="020F0502020204030204" pitchFamily="34" charset="0"/>
                <a:cs typeface="Arial" panose="020B0604020202020204" pitchFamily="34" charset="0"/>
              </a:rPr>
              <a:t>As part of their COVID Safety plan, travelling workers need to keep records of their movements and contacts, and details of accommodation. They are also required to use Personal Protective Equipment (PPE) as appropriate.</a:t>
            </a:r>
          </a:p>
          <a:p>
            <a:pPr>
              <a:lnSpc>
                <a:spcPct val="107000"/>
              </a:lnSpc>
              <a:spcAft>
                <a:spcPts val="800"/>
              </a:spcAft>
            </a:pPr>
            <a:r>
              <a:rPr lang="en-NZ" sz="1200" b="1" dirty="0">
                <a:latin typeface="Calibri" panose="020F0502020204030204" pitchFamily="34" charset="0"/>
                <a:ea typeface="Calibri" panose="020F0502020204030204" pitchFamily="34" charset="0"/>
                <a:cs typeface="Arial" panose="020B0604020202020204" pitchFamily="34" charset="0"/>
              </a:rPr>
              <a:t>Permit process</a:t>
            </a:r>
          </a:p>
          <a:p>
            <a:pPr>
              <a:lnSpc>
                <a:spcPct val="107000"/>
              </a:lnSpc>
              <a:spcAft>
                <a:spcPts val="800"/>
              </a:spcAft>
            </a:pPr>
            <a:r>
              <a:rPr lang="en-NZ" sz="1200" dirty="0">
                <a:ea typeface="Calibri" panose="020F0502020204030204" pitchFamily="34" charset="0"/>
                <a:cs typeface="Arial"/>
              </a:rPr>
              <a:t>Agriculture workers previously applied for a Critical Service Workers Permit but will now apply for a new agriculture workers permit. </a:t>
            </a:r>
            <a:endParaRPr lang="en-NZ" sz="1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NZ" sz="1200" dirty="0">
                <a:latin typeface="Calibri" panose="020F0502020204030204" pitchFamily="34" charset="0"/>
                <a:ea typeface="Calibri" panose="020F0502020204030204" pitchFamily="34" charset="0"/>
                <a:cs typeface="Arial" panose="020B0604020202020204" pitchFamily="34" charset="0"/>
              </a:rPr>
              <a:t>This new permit means that NSW residents carrying out agricultural work can travel into Victoria without having to return via Sydney Airport, however some self-isolation criteria apply. Those from Victoria need to self-isolate for the first 14 days after entry into NSW, except when working.</a:t>
            </a:r>
          </a:p>
          <a:p>
            <a:pPr>
              <a:lnSpc>
                <a:spcPct val="107000"/>
              </a:lnSpc>
              <a:spcAft>
                <a:spcPts val="800"/>
              </a:spcAft>
            </a:pPr>
            <a:r>
              <a:rPr lang="en-NZ" sz="1200" dirty="0">
                <a:latin typeface="Calibri" panose="020F0502020204030204" pitchFamily="34" charset="0"/>
                <a:ea typeface="Calibri" panose="020F0502020204030204" pitchFamily="34" charset="0"/>
                <a:cs typeface="Arial" panose="020B0604020202020204" pitchFamily="34" charset="0"/>
              </a:rPr>
              <a:t>Current permits are eligible until they expire, when a new one will need to be applied for.</a:t>
            </a:r>
          </a:p>
          <a:p>
            <a:pPr>
              <a:lnSpc>
                <a:spcPct val="107000"/>
              </a:lnSpc>
              <a:spcAft>
                <a:spcPts val="800"/>
              </a:spcAft>
            </a:pPr>
            <a:r>
              <a:rPr lang="en-GB" sz="1200" b="1"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4"/>
              </a:rPr>
              <a:t>Apply for a cross-border agricultural worker permit</a:t>
            </a:r>
            <a:r>
              <a:rPr lang="en-GB" sz="1200" b="1" dirty="0">
                <a:latin typeface="Calibri" panose="020F0502020204030204" pitchFamily="34" charset="0"/>
                <a:ea typeface="Calibri" panose="020F0502020204030204" pitchFamily="34" charset="0"/>
                <a:cs typeface="Arial" panose="020B0604020202020204" pitchFamily="34" charset="0"/>
                <a:hlinkClick r:id="rId4"/>
              </a:rPr>
              <a:t> </a:t>
            </a:r>
            <a:endParaRPr lang="en-GB" sz="12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latin typeface="Calibri" panose="020F0502020204030204" pitchFamily="34" charset="0"/>
                <a:ea typeface="Calibri" panose="020F0502020204030204" pitchFamily="34" charset="0"/>
                <a:cs typeface="Arial" panose="020B0604020202020204" pitchFamily="34" charset="0"/>
              </a:rPr>
              <a:t>The NSW Government remains focused on protecting the community and supporting businesses during the pandemic. If you need more information go to </a:t>
            </a:r>
            <a:r>
              <a:rPr lang="en-GB" sz="1200" dirty="0">
                <a:latin typeface="Calibri" panose="020F0502020204030204" pitchFamily="34" charset="0"/>
                <a:ea typeface="Calibri" panose="020F0502020204030204" pitchFamily="34" charset="0"/>
                <a:cs typeface="Arial" panose="020B0604020202020204" pitchFamily="34" charset="0"/>
                <a:hlinkClick r:id="rId3"/>
              </a:rPr>
              <a:t>nsw.gov.au</a:t>
            </a:r>
            <a:r>
              <a:rPr lang="en-GB" sz="1200" dirty="0">
                <a:latin typeface="Calibri" panose="020F0502020204030204" pitchFamily="34" charset="0"/>
                <a:ea typeface="Calibri" panose="020F0502020204030204" pitchFamily="34" charset="0"/>
                <a:cs typeface="Arial" panose="020B0604020202020204" pitchFamily="34" charset="0"/>
              </a:rPr>
              <a:t> or c</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ontact Service NSW on </a:t>
            </a:r>
            <a:r>
              <a:rPr lang="en-GB" sz="1200" dirty="0">
                <a:solidFill>
                  <a:srgbClr val="222222"/>
                </a:solidFill>
                <a:latin typeface="Calibri" panose="020F0502020204030204" pitchFamily="34" charset="0"/>
                <a:ea typeface="Times New Roman" panose="02020603050405020304" pitchFamily="18" charset="0"/>
                <a:cs typeface="Arial" panose="020B0604020202020204" pitchFamily="34" charset="0"/>
              </a:rPr>
              <a:t>13 77 88</a:t>
            </a:r>
            <a:r>
              <a:rPr lang="en-GB"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endParaRPr lang="en-NZ" sz="1200"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7449447A-E186-4FBB-8CAF-EFA9AD3A5B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29408" y="1408990"/>
            <a:ext cx="4086808" cy="4086808"/>
          </a:xfrm>
          <a:prstGeom prst="rect">
            <a:avLst/>
          </a:prstGeom>
        </p:spPr>
      </p:pic>
      <p:sp>
        <p:nvSpPr>
          <p:cNvPr id="6" name="Rectangle 5">
            <a:extLst>
              <a:ext uri="{FF2B5EF4-FFF2-40B4-BE49-F238E27FC236}">
                <a16:creationId xmlns:a16="http://schemas.microsoft.com/office/drawing/2014/main" id="{9917A205-0512-42E5-8D3A-7BF46228E592}"/>
              </a:ext>
            </a:extLst>
          </p:cNvPr>
          <p:cNvSpPr/>
          <p:nvPr/>
        </p:nvSpPr>
        <p:spPr>
          <a:xfrm>
            <a:off x="8872764" y="813289"/>
            <a:ext cx="2636188" cy="344069"/>
          </a:xfrm>
          <a:prstGeom prst="rect">
            <a:avLst/>
          </a:prstGeom>
        </p:spPr>
        <p:txBody>
          <a:bodyPr wrap="square">
            <a:spAutoFit/>
          </a:bodyPr>
          <a:lstStyle/>
          <a:p>
            <a:pPr>
              <a:lnSpc>
                <a:spcPct val="107000"/>
              </a:lnSpc>
              <a:spcAft>
                <a:spcPts val="800"/>
              </a:spcAft>
            </a:pPr>
            <a:r>
              <a:rPr lang="en-AU" sz="1600" b="1">
                <a:latin typeface="Calibri" panose="020F0502020204030204" pitchFamily="34" charset="0"/>
                <a:ea typeface="Calibri" panose="020F0502020204030204" pitchFamily="34" charset="0"/>
                <a:cs typeface="Arial" panose="020B0604020202020204" pitchFamily="34" charset="0"/>
              </a:rPr>
              <a:t>Infographic</a:t>
            </a:r>
            <a:endParaRPr lang="en-NZ" sz="160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56130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a:latin typeface="Arial" panose="020B0604020202020204" pitchFamily="34" charset="0"/>
                <a:cs typeface="Arial" panose="020B0604020202020204" pitchFamily="34" charset="0"/>
              </a:rPr>
              <a:t>     The list of eligible agricultural activities has expanded</a:t>
            </a:r>
            <a:endParaRPr lang="en-AU"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35DD4DA3-B3BF-49FA-BE83-3518ECE681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5" name="Content Placeholder 4">
            <a:extLst>
              <a:ext uri="{FF2B5EF4-FFF2-40B4-BE49-F238E27FC236}">
                <a16:creationId xmlns:a16="http://schemas.microsoft.com/office/drawing/2014/main" id="{EFF8FDEE-1EEB-453F-B672-2E602B3F6B8B}"/>
              </a:ext>
            </a:extLst>
          </p:cNvPr>
          <p:cNvSpPr>
            <a:spLocks noGrp="1"/>
          </p:cNvSpPr>
          <p:nvPr>
            <p:ph idx="1"/>
          </p:nvPr>
        </p:nvSpPr>
        <p:spPr>
          <a:xfrm>
            <a:off x="496292" y="1111775"/>
            <a:ext cx="11695708" cy="5746225"/>
          </a:xfrm>
        </p:spPr>
        <p:txBody>
          <a:bodyPr>
            <a:noAutofit/>
          </a:bodyPr>
          <a:lstStyle/>
          <a:p>
            <a:pPr marL="0" indent="0">
              <a:buNone/>
            </a:pPr>
            <a:r>
              <a:rPr lang="en-AU" sz="2000" b="1"/>
              <a:t>New permit: </a:t>
            </a:r>
            <a:r>
              <a:rPr lang="en-AU" sz="2000"/>
              <a:t>Agricultural Worker Permit</a:t>
            </a:r>
          </a:p>
          <a:p>
            <a:pPr marL="0" indent="0">
              <a:lnSpc>
                <a:spcPct val="100000"/>
              </a:lnSpc>
              <a:spcBef>
                <a:spcPts val="600"/>
              </a:spcBef>
              <a:spcAft>
                <a:spcPts val="400"/>
              </a:spcAft>
              <a:buNone/>
            </a:pPr>
            <a:r>
              <a:rPr lang="en-AU" sz="1400" b="1"/>
              <a:t>Agricultural industry activity </a:t>
            </a:r>
            <a:r>
              <a:rPr lang="en-AU" sz="1400"/>
              <a:t>means:</a:t>
            </a:r>
          </a:p>
          <a:p>
            <a:pPr>
              <a:lnSpc>
                <a:spcPct val="100000"/>
              </a:lnSpc>
              <a:spcBef>
                <a:spcPts val="0"/>
              </a:spcBef>
              <a:spcAft>
                <a:spcPts val="400"/>
              </a:spcAft>
              <a:tabLst>
                <a:tab pos="447675" algn="l"/>
              </a:tabLst>
            </a:pPr>
            <a:r>
              <a:rPr lang="en-AU" sz="1400"/>
              <a:t>forestry activity,</a:t>
            </a:r>
          </a:p>
          <a:p>
            <a:pPr>
              <a:lnSpc>
                <a:spcPct val="100000"/>
              </a:lnSpc>
              <a:spcBef>
                <a:spcPts val="0"/>
              </a:spcBef>
              <a:spcAft>
                <a:spcPts val="400"/>
              </a:spcAft>
              <a:tabLst>
                <a:tab pos="447675" algn="l"/>
              </a:tabLst>
            </a:pPr>
            <a:r>
              <a:rPr lang="en-AU" sz="1400"/>
              <a:t>farming activities and other activities related to agriculture including, for example, horticulture, viticulture, irrigation and aquaculture,</a:t>
            </a:r>
          </a:p>
          <a:p>
            <a:pPr>
              <a:lnSpc>
                <a:spcPct val="100000"/>
              </a:lnSpc>
              <a:spcBef>
                <a:spcPts val="0"/>
              </a:spcBef>
              <a:spcAft>
                <a:spcPts val="400"/>
              </a:spcAft>
              <a:tabLst>
                <a:tab pos="447675" algn="l"/>
              </a:tabLst>
            </a:pPr>
            <a:r>
              <a:rPr lang="en-AU" sz="1400"/>
              <a:t>intensive agricultural production, including the operation of greenhouses and animal production,</a:t>
            </a:r>
          </a:p>
          <a:p>
            <a:pPr>
              <a:lnSpc>
                <a:spcPct val="100000"/>
              </a:lnSpc>
              <a:spcBef>
                <a:spcPts val="0"/>
              </a:spcBef>
              <a:spcAft>
                <a:spcPts val="400"/>
              </a:spcAft>
              <a:tabLst>
                <a:tab pos="447675" algn="l"/>
              </a:tabLst>
            </a:pPr>
            <a:r>
              <a:rPr lang="en-AU" sz="1400"/>
              <a:t>fibre manufacturing,</a:t>
            </a:r>
          </a:p>
          <a:p>
            <a:pPr>
              <a:lnSpc>
                <a:spcPct val="100000"/>
              </a:lnSpc>
              <a:spcBef>
                <a:spcPts val="0"/>
              </a:spcBef>
              <a:spcAft>
                <a:spcPts val="400"/>
              </a:spcAft>
              <a:tabLst>
                <a:tab pos="447675" algn="l"/>
              </a:tabLst>
            </a:pPr>
            <a:r>
              <a:rPr lang="en-AU" sz="1400"/>
              <a:t>producing, transporting or distributing agricultural or veterinary chemicals or vaccines,</a:t>
            </a:r>
          </a:p>
          <a:p>
            <a:pPr>
              <a:lnSpc>
                <a:spcPct val="100000"/>
              </a:lnSpc>
              <a:spcBef>
                <a:spcPts val="0"/>
              </a:spcBef>
              <a:spcAft>
                <a:spcPts val="400"/>
              </a:spcAft>
              <a:tabLst>
                <a:tab pos="447675" algn="l"/>
              </a:tabLst>
            </a:pPr>
            <a:r>
              <a:rPr lang="en-AU" sz="1400"/>
              <a:t>operating an animal sale yard, knackery or an animal transportation service, including livestock and pets,</a:t>
            </a:r>
          </a:p>
          <a:p>
            <a:pPr>
              <a:lnSpc>
                <a:spcPct val="100000"/>
              </a:lnSpc>
              <a:spcBef>
                <a:spcPts val="0"/>
              </a:spcBef>
              <a:spcAft>
                <a:spcPts val="400"/>
              </a:spcAft>
              <a:tabLst>
                <a:tab pos="447675" algn="l"/>
              </a:tabLst>
            </a:pPr>
            <a:r>
              <a:rPr lang="en-AU" sz="1400"/>
              <a:t>producing, packaging, transporting or selling animal feed or feeding livestock or pets,</a:t>
            </a:r>
          </a:p>
          <a:p>
            <a:pPr>
              <a:lnSpc>
                <a:spcPct val="100000"/>
              </a:lnSpc>
              <a:spcBef>
                <a:spcPts val="0"/>
              </a:spcBef>
              <a:spcAft>
                <a:spcPts val="400"/>
              </a:spcAft>
              <a:tabLst>
                <a:tab pos="447675" algn="l"/>
              </a:tabLst>
            </a:pPr>
            <a:r>
              <a:rPr lang="en-AU" sz="1400"/>
              <a:t>operating a veterinary clinic or providing related services,</a:t>
            </a:r>
          </a:p>
          <a:p>
            <a:pPr>
              <a:lnSpc>
                <a:spcPct val="100000"/>
              </a:lnSpc>
              <a:spcBef>
                <a:spcPts val="0"/>
              </a:spcBef>
              <a:spcAft>
                <a:spcPts val="400"/>
              </a:spcAft>
              <a:tabLst>
                <a:tab pos="447675" algn="l"/>
              </a:tabLst>
            </a:pPr>
            <a:r>
              <a:rPr lang="en-AU" sz="1400"/>
              <a:t>teaching, or operating a scientific facility, that requires the keeping or use of animals,</a:t>
            </a:r>
          </a:p>
          <a:p>
            <a:pPr>
              <a:lnSpc>
                <a:spcPct val="100000"/>
              </a:lnSpc>
              <a:spcBef>
                <a:spcPts val="0"/>
              </a:spcBef>
              <a:spcAft>
                <a:spcPts val="400"/>
              </a:spcAft>
              <a:tabLst>
                <a:tab pos="447675" algn="l"/>
              </a:tabLst>
            </a:pPr>
            <a:r>
              <a:rPr lang="en-AU" sz="1400"/>
              <a:t>laboratory or diagnostic services relating to an activity mentioned in another paragraph of this definition,</a:t>
            </a:r>
          </a:p>
          <a:p>
            <a:pPr>
              <a:lnSpc>
                <a:spcPct val="100000"/>
              </a:lnSpc>
              <a:spcBef>
                <a:spcPts val="0"/>
              </a:spcBef>
              <a:spcAft>
                <a:spcPts val="400"/>
              </a:spcAft>
              <a:tabLst>
                <a:tab pos="447675" algn="l"/>
              </a:tabLst>
            </a:pPr>
            <a:r>
              <a:rPr lang="en-AU" sz="1400"/>
              <a:t>the supply, management or transport of water to support agricultural production,</a:t>
            </a:r>
          </a:p>
          <a:p>
            <a:pPr>
              <a:lnSpc>
                <a:spcPct val="100000"/>
              </a:lnSpc>
              <a:spcBef>
                <a:spcPts val="0"/>
              </a:spcBef>
              <a:spcAft>
                <a:spcPts val="400"/>
              </a:spcAft>
              <a:tabLst>
                <a:tab pos="447675" algn="l"/>
              </a:tabLst>
            </a:pPr>
            <a:r>
              <a:rPr lang="en-AU" sz="1400"/>
              <a:t>an activity relating to the supply chain for export of agricultural products, livestock, food or beverages,</a:t>
            </a:r>
          </a:p>
          <a:p>
            <a:pPr>
              <a:lnSpc>
                <a:spcPct val="100000"/>
              </a:lnSpc>
              <a:spcBef>
                <a:spcPts val="0"/>
              </a:spcBef>
              <a:spcAft>
                <a:spcPts val="400"/>
              </a:spcAft>
              <a:tabLst>
                <a:tab pos="447675" algn="l"/>
              </a:tabLst>
            </a:pPr>
            <a:r>
              <a:rPr lang="en-AU" sz="1400"/>
              <a:t>food and beverage manufacturing and production, including associated services and the production of packaging for food and beverages,</a:t>
            </a:r>
          </a:p>
          <a:p>
            <a:pPr>
              <a:lnSpc>
                <a:spcPct val="100000"/>
              </a:lnSpc>
              <a:spcBef>
                <a:spcPts val="0"/>
              </a:spcBef>
              <a:spcAft>
                <a:spcPts val="400"/>
              </a:spcAft>
              <a:tabLst>
                <a:tab pos="447675" algn="l"/>
              </a:tabLst>
            </a:pPr>
            <a:r>
              <a:rPr lang="en-AU" sz="1400"/>
              <a:t>a service or function that supports an activity mentioned above including, for example:</a:t>
            </a:r>
          </a:p>
          <a:p>
            <a:pPr marL="457200" lvl="1" indent="0">
              <a:lnSpc>
                <a:spcPct val="100000"/>
              </a:lnSpc>
              <a:spcBef>
                <a:spcPts val="0"/>
              </a:spcBef>
              <a:spcAft>
                <a:spcPts val="400"/>
              </a:spcAft>
              <a:buNone/>
              <a:tabLst>
                <a:tab pos="2868613" algn="l"/>
              </a:tabLst>
            </a:pPr>
            <a:r>
              <a:rPr lang="en-AU" sz="1400"/>
              <a:t>- providing on-farm consultancies, livestock agency services, agronomy services, shearing contracting and trade services, and</a:t>
            </a:r>
          </a:p>
          <a:p>
            <a:pPr marL="457200" lvl="1" indent="0">
              <a:lnSpc>
                <a:spcPct val="100000"/>
              </a:lnSpc>
              <a:spcBef>
                <a:spcPts val="0"/>
              </a:spcBef>
              <a:spcAft>
                <a:spcPts val="400"/>
              </a:spcAft>
              <a:buNone/>
            </a:pPr>
            <a:r>
              <a:rPr lang="en-AU" sz="1400"/>
              <a:t>- providing food safety and verification services, laboratory services, access to markets for agricultural products, biosecurity and animal welfare services and national disaster response recovery and relief services.</a:t>
            </a:r>
          </a:p>
          <a:p>
            <a:pPr marL="0" indent="0">
              <a:lnSpc>
                <a:spcPct val="100000"/>
              </a:lnSpc>
              <a:spcBef>
                <a:spcPts val="0"/>
              </a:spcBef>
              <a:spcAft>
                <a:spcPts val="400"/>
              </a:spcAft>
              <a:buNone/>
            </a:pPr>
            <a:r>
              <a:rPr lang="en-AU" sz="1400" b="1"/>
              <a:t>Agricultural worker </a:t>
            </a:r>
            <a:r>
              <a:rPr lang="en-AU" sz="1400"/>
              <a:t>means a person who performs an agricultural industry activity and </a:t>
            </a:r>
            <a:r>
              <a:rPr lang="en-AU" sz="1400" b="1" u="sng"/>
              <a:t>includes a seasonal worker</a:t>
            </a:r>
            <a:r>
              <a:rPr lang="en-AU" sz="1400"/>
              <a:t>.</a:t>
            </a:r>
          </a:p>
        </p:txBody>
      </p:sp>
    </p:spTree>
    <p:extLst>
      <p:ext uri="{BB962C8B-B14F-4D97-AF65-F5344CB8AC3E}">
        <p14:creationId xmlns:p14="http://schemas.microsoft.com/office/powerpoint/2010/main" val="1943735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b="0" i="0" u="none" strike="noStrike" kern="1200" cap="none" spc="0" normalizeH="0" baseline="0" noProof="0">
                <a:ln>
                  <a:noFill/>
                </a:ln>
                <a:effectLst/>
                <a:uLnTx/>
                <a:uFillTx/>
                <a:latin typeface="Arial"/>
                <a:cs typeface="Arial"/>
              </a:rPr>
              <a:t>      Border Permit </a:t>
            </a:r>
            <a:r>
              <a:rPr lang="en-AU" sz="2000">
                <a:latin typeface="Arial"/>
                <a:cs typeface="Arial"/>
              </a:rPr>
              <a:t>FAQs</a:t>
            </a:r>
            <a:endParaRPr lang="en-AU" sz="2000" b="0" i="0" u="none" strike="noStrike" kern="1200" cap="none" spc="0" normalizeH="0" baseline="0" noProof="0">
              <a:ln>
                <a:noFill/>
              </a:ln>
              <a:effectLst/>
              <a:uLnTx/>
              <a:uFillTx/>
              <a:latin typeface="Arial"/>
              <a:cs typeface="Arial"/>
            </a:endParaRPr>
          </a:p>
        </p:txBody>
      </p:sp>
      <p:sp>
        <p:nvSpPr>
          <p:cNvPr id="3" name="TextBox 2">
            <a:extLst>
              <a:ext uri="{FF2B5EF4-FFF2-40B4-BE49-F238E27FC236}">
                <a16:creationId xmlns:a16="http://schemas.microsoft.com/office/drawing/2014/main" id="{08E8604D-D911-4394-AD39-C098BAA3F1AF}"/>
              </a:ext>
            </a:extLst>
          </p:cNvPr>
          <p:cNvSpPr txBox="1"/>
          <p:nvPr/>
        </p:nvSpPr>
        <p:spPr>
          <a:xfrm>
            <a:off x="420212" y="827718"/>
            <a:ext cx="4799858" cy="461665"/>
          </a:xfrm>
          <a:prstGeom prst="rect">
            <a:avLst/>
          </a:prstGeom>
          <a:noFill/>
        </p:spPr>
        <p:txBody>
          <a:bodyPr wrap="square" rtlCol="0">
            <a:spAutoFit/>
          </a:bodyPr>
          <a:lstStyle/>
          <a:p>
            <a:r>
              <a:rPr lang="en-AU" sz="1200"/>
              <a:t>Below are some of the frequently asked questions on NSW-VIC border permits.  Visit nsw.gov.au for a full list of </a:t>
            </a:r>
            <a:r>
              <a:rPr lang="en-AU" sz="1200">
                <a:hlinkClick r:id="rId3"/>
              </a:rPr>
              <a:t>FAQs</a:t>
            </a:r>
            <a:r>
              <a:rPr lang="en-AU" sz="1200"/>
              <a:t> on border restrictions</a:t>
            </a:r>
            <a:endParaRPr lang="en-NZ" sz="1200"/>
          </a:p>
        </p:txBody>
      </p:sp>
      <p:sp>
        <p:nvSpPr>
          <p:cNvPr id="5" name="Rectangle 4">
            <a:extLst>
              <a:ext uri="{FF2B5EF4-FFF2-40B4-BE49-F238E27FC236}">
                <a16:creationId xmlns:a16="http://schemas.microsoft.com/office/drawing/2014/main" id="{980E3FA1-5221-4A8A-AC2F-C294BBF761AB}"/>
              </a:ext>
            </a:extLst>
          </p:cNvPr>
          <p:cNvSpPr/>
          <p:nvPr/>
        </p:nvSpPr>
        <p:spPr>
          <a:xfrm>
            <a:off x="420212" y="1443936"/>
            <a:ext cx="5083944" cy="4478149"/>
          </a:xfrm>
          <a:prstGeom prst="rect">
            <a:avLst/>
          </a:prstGeom>
        </p:spPr>
        <p:txBody>
          <a:bodyPr wrap="square">
            <a:spAutoFit/>
          </a:bodyPr>
          <a:lstStyle/>
          <a:p>
            <a:pPr fontAlgn="base">
              <a:spcBef>
                <a:spcPts val="600"/>
              </a:spcBef>
              <a:spcAft>
                <a:spcPts val="0"/>
              </a:spcAft>
            </a:pPr>
            <a:r>
              <a:rPr lang="en-AU" sz="1200" b="1" dirty="0">
                <a:ea typeface="Arial" panose="020B0604020202020204" pitchFamily="34" charset="0"/>
              </a:rPr>
              <a:t>What is the Agricultural Worker Permit?</a:t>
            </a:r>
          </a:p>
          <a:p>
            <a:pPr fontAlgn="base">
              <a:spcBef>
                <a:spcPts val="600"/>
              </a:spcBef>
              <a:spcAft>
                <a:spcPts val="0"/>
              </a:spcAft>
            </a:pPr>
            <a:r>
              <a:rPr lang="en-AU" sz="1200" dirty="0">
                <a:ea typeface="Arial" panose="020B0604020202020204" pitchFamily="34" charset="0"/>
              </a:rPr>
              <a:t>The NSW Agricultural Worker Permit allows eligible Agricultural Workers to travel between NSW and Victoria under strict conditions. Permits are valid for 14 days.</a:t>
            </a:r>
          </a:p>
          <a:p>
            <a:pPr fontAlgn="base">
              <a:spcBef>
                <a:spcPts val="600"/>
              </a:spcBef>
              <a:spcAft>
                <a:spcPts val="0"/>
              </a:spcAft>
            </a:pPr>
            <a:r>
              <a:rPr lang="en-AU" sz="1200" b="1" dirty="0">
                <a:ea typeface="Arial" panose="020B0604020202020204" pitchFamily="34" charset="0"/>
              </a:rPr>
              <a:t>Who does it apply to?</a:t>
            </a:r>
          </a:p>
          <a:p>
            <a:pPr fontAlgn="base">
              <a:spcBef>
                <a:spcPts val="600"/>
              </a:spcBef>
              <a:spcAft>
                <a:spcPts val="0"/>
              </a:spcAft>
            </a:pPr>
            <a:r>
              <a:rPr lang="en-AU" sz="1200" dirty="0">
                <a:ea typeface="Arial" panose="020B0604020202020204" pitchFamily="34" charset="0"/>
              </a:rPr>
              <a:t>An agricultural worker means a person who performs an agricultural industry activity and includes a seasonal worker performing an agricultural industry activity.</a:t>
            </a:r>
          </a:p>
          <a:p>
            <a:pPr fontAlgn="base">
              <a:spcBef>
                <a:spcPts val="600"/>
              </a:spcBef>
              <a:spcAft>
                <a:spcPts val="0"/>
              </a:spcAft>
            </a:pPr>
            <a:r>
              <a:rPr lang="en-AU" sz="1200" dirty="0">
                <a:ea typeface="Arial" panose="020B0604020202020204" pitchFamily="34" charset="0"/>
              </a:rPr>
              <a:t>This includes forestry, farming activities related to agriculture, intensive agriculture production, horticulture, veterinary services, operation of animal saleyards, agriculture related transport, fibre manufacturing and food safety and verification services.</a:t>
            </a:r>
          </a:p>
          <a:p>
            <a:pPr fontAlgn="base">
              <a:spcBef>
                <a:spcPts val="600"/>
              </a:spcBef>
              <a:spcAft>
                <a:spcPts val="0"/>
              </a:spcAft>
            </a:pPr>
            <a:r>
              <a:rPr lang="en-AU" sz="1200" dirty="0">
                <a:ea typeface="Arial" panose="020B0604020202020204" pitchFamily="34" charset="0"/>
              </a:rPr>
              <a:t>A detailed list of inclusions is available on the NSW Government website www.nsw.gov.au</a:t>
            </a:r>
          </a:p>
          <a:p>
            <a:pPr fontAlgn="base">
              <a:spcBef>
                <a:spcPts val="600"/>
              </a:spcBef>
              <a:spcAft>
                <a:spcPts val="0"/>
              </a:spcAft>
            </a:pPr>
            <a:r>
              <a:rPr lang="en-AU" sz="1200" b="1" dirty="0">
                <a:ea typeface="Arial" panose="020B0604020202020204" pitchFamily="34" charset="0"/>
              </a:rPr>
              <a:t>Are any areas excluded?</a:t>
            </a:r>
          </a:p>
          <a:p>
            <a:pPr fontAlgn="base">
              <a:spcBef>
                <a:spcPts val="600"/>
              </a:spcBef>
              <a:spcAft>
                <a:spcPts val="0"/>
              </a:spcAft>
            </a:pPr>
            <a:r>
              <a:rPr lang="en-AU" sz="1200" dirty="0">
                <a:ea typeface="Arial" panose="020B0604020202020204" pitchFamily="34" charset="0"/>
              </a:rPr>
              <a:t>If you have been in a COVID-19 restricted area or area of concern in the last 14 days, you are not eligible for a NSW Agricultural Worker Permit.</a:t>
            </a:r>
          </a:p>
          <a:p>
            <a:pPr fontAlgn="base">
              <a:spcBef>
                <a:spcPts val="600"/>
              </a:spcBef>
              <a:spcAft>
                <a:spcPts val="0"/>
              </a:spcAft>
            </a:pPr>
            <a:r>
              <a:rPr lang="en-AU" sz="1200" b="1" dirty="0">
                <a:ea typeface="Arial" panose="020B0604020202020204" pitchFamily="34" charset="0"/>
              </a:rPr>
              <a:t>Do I have to travel via Sydney Airport?</a:t>
            </a:r>
          </a:p>
          <a:p>
            <a:pPr fontAlgn="base">
              <a:spcBef>
                <a:spcPts val="600"/>
              </a:spcBef>
              <a:spcAft>
                <a:spcPts val="0"/>
              </a:spcAft>
            </a:pPr>
            <a:r>
              <a:rPr lang="en-AU" sz="1200" dirty="0">
                <a:ea typeface="Arial" panose="020B0604020202020204" pitchFamily="34" charset="0"/>
              </a:rPr>
              <a:t>No, the NSW Agricultural Worker Permit allows people to drive directly from their location to their place of work.</a:t>
            </a:r>
          </a:p>
        </p:txBody>
      </p:sp>
      <p:sp>
        <p:nvSpPr>
          <p:cNvPr id="6" name="Rectangle 5">
            <a:extLst>
              <a:ext uri="{FF2B5EF4-FFF2-40B4-BE49-F238E27FC236}">
                <a16:creationId xmlns:a16="http://schemas.microsoft.com/office/drawing/2014/main" id="{5F51ED01-89E8-4AE8-8099-6A5D3CB4DF01}"/>
              </a:ext>
            </a:extLst>
          </p:cNvPr>
          <p:cNvSpPr/>
          <p:nvPr/>
        </p:nvSpPr>
        <p:spPr>
          <a:xfrm>
            <a:off x="5974671" y="1443936"/>
            <a:ext cx="5977631" cy="5078313"/>
          </a:xfrm>
          <a:prstGeom prst="rect">
            <a:avLst/>
          </a:prstGeom>
        </p:spPr>
        <p:txBody>
          <a:bodyPr wrap="square">
            <a:spAutoFit/>
          </a:bodyPr>
          <a:lstStyle/>
          <a:p>
            <a:pPr fontAlgn="base">
              <a:spcAft>
                <a:spcPts val="600"/>
              </a:spcAft>
            </a:pPr>
            <a:r>
              <a:rPr lang="en-AU" sz="1200" b="1" dirty="0"/>
              <a:t>Will there be a specific COVID-19 Safety Plan for the industry?</a:t>
            </a:r>
          </a:p>
          <a:p>
            <a:pPr fontAlgn="base">
              <a:spcAft>
                <a:spcPts val="600"/>
              </a:spcAft>
            </a:pPr>
            <a:r>
              <a:rPr lang="en-AU" sz="1200" dirty="0"/>
              <a:t>Yes. The plan is available on the NSW Government website from Friday, 25 September.</a:t>
            </a:r>
          </a:p>
          <a:p>
            <a:pPr fontAlgn="base">
              <a:spcAft>
                <a:spcPts val="600"/>
              </a:spcAft>
            </a:pPr>
            <a:r>
              <a:rPr lang="en-AU" sz="1200" dirty="0"/>
              <a:t>This new plan has special requirements in relation to staff wellbeing, social distancing, accommodation, hygiene and record keeping.</a:t>
            </a:r>
          </a:p>
          <a:p>
            <a:pPr fontAlgn="base">
              <a:spcAft>
                <a:spcPts val="600"/>
              </a:spcAft>
            </a:pPr>
            <a:r>
              <a:rPr lang="en-AU" sz="1200" b="1" dirty="0"/>
              <a:t>What are the COVIDSafe requirements of the permit?</a:t>
            </a:r>
          </a:p>
          <a:p>
            <a:pPr fontAlgn="base">
              <a:spcAft>
                <a:spcPts val="600"/>
              </a:spcAft>
            </a:pPr>
            <a:r>
              <a:rPr lang="en-AU" sz="1200" dirty="0"/>
              <a:t>There is a specific COVID-19 Safety Plan required for the NSW Agricultural Worker Permit.</a:t>
            </a:r>
          </a:p>
          <a:p>
            <a:pPr fontAlgn="base">
              <a:spcAft>
                <a:spcPts val="600"/>
              </a:spcAft>
            </a:pPr>
            <a:r>
              <a:rPr lang="en-AU" sz="1200" dirty="0"/>
              <a:t>The Safety Plan has specific requirements in relation to the wellbeing of staff, physical distancing and self-isolation, hygiene and cleaning, accommodation, travel, record keeping, and protocols should a worker develop COVID-19 symptoms.</a:t>
            </a:r>
          </a:p>
          <a:p>
            <a:pPr fontAlgn="base">
              <a:spcAft>
                <a:spcPts val="600"/>
              </a:spcAft>
            </a:pPr>
            <a:r>
              <a:rPr lang="en-AU" sz="1200" dirty="0"/>
              <a:t>Permit holders are generally required to self-isolate while not at work for 14 days after arrival in NSW.</a:t>
            </a:r>
          </a:p>
          <a:p>
            <a:pPr fontAlgn="base">
              <a:spcAft>
                <a:spcPts val="600"/>
              </a:spcAft>
            </a:pPr>
            <a:r>
              <a:rPr lang="en-AU" sz="1200" dirty="0"/>
              <a:t>The plan is available on the NSW Government website from 25 September 2020.</a:t>
            </a:r>
          </a:p>
          <a:p>
            <a:pPr fontAlgn="base">
              <a:spcAft>
                <a:spcPts val="600"/>
              </a:spcAft>
            </a:pPr>
            <a:r>
              <a:rPr lang="en-AU" sz="1200" b="1" dirty="0"/>
              <a:t>How do I apply for a permit?</a:t>
            </a:r>
          </a:p>
          <a:p>
            <a:pPr fontAlgn="base">
              <a:spcAft>
                <a:spcPts val="600"/>
              </a:spcAft>
            </a:pPr>
            <a:r>
              <a:rPr lang="en-AU" sz="1200" dirty="0"/>
              <a:t>You can apply for a NSW Agricultural Worker Permit from the NSW Government website www.nsw.gov.au from Friday, 25 September.</a:t>
            </a:r>
          </a:p>
          <a:p>
            <a:pPr fontAlgn="base">
              <a:spcAft>
                <a:spcPts val="600"/>
              </a:spcAft>
            </a:pPr>
            <a:r>
              <a:rPr lang="en-AU" sz="1200" dirty="0"/>
              <a:t>The Head of the Organisation is still required to register for unique number for each worker. This unique number is required in order for the worker to apply for their permit.</a:t>
            </a:r>
          </a:p>
          <a:p>
            <a:pPr fontAlgn="base">
              <a:spcAft>
                <a:spcPts val="600"/>
              </a:spcAft>
            </a:pPr>
            <a:r>
              <a:rPr lang="en-AU" sz="1200" b="1" dirty="0"/>
              <a:t>What happens to my existing permit?</a:t>
            </a:r>
          </a:p>
          <a:p>
            <a:pPr fontAlgn="base">
              <a:spcAft>
                <a:spcPts val="600"/>
              </a:spcAft>
            </a:pPr>
            <a:r>
              <a:rPr lang="en-AU" sz="1200" dirty="0"/>
              <a:t>Your existing critical agriculture worker related permit will remain valid and from 25 September take on the new conditions until it’s expiry. Upon expiry, you will then need to apply for the new permit.</a:t>
            </a:r>
          </a:p>
        </p:txBody>
      </p:sp>
    </p:spTree>
    <p:extLst>
      <p:ext uri="{BB962C8B-B14F-4D97-AF65-F5344CB8AC3E}">
        <p14:creationId xmlns:p14="http://schemas.microsoft.com/office/powerpoint/2010/main" val="2547533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a:latin typeface="Arial" panose="020B0604020202020204" pitchFamily="34" charset="0"/>
                <a:cs typeface="Arial" panose="020B0604020202020204" pitchFamily="34" charset="0"/>
              </a:rPr>
              <a:t>        Social copy</a:t>
            </a:r>
            <a:endParaRPr lang="en-AU"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BBFC313-DF2A-48F7-BBE1-120126B5AC87}"/>
              </a:ext>
            </a:extLst>
          </p:cNvPr>
          <p:cNvSpPr txBox="1"/>
          <p:nvPr/>
        </p:nvSpPr>
        <p:spPr>
          <a:xfrm>
            <a:off x="7304567" y="694840"/>
            <a:ext cx="430883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sz="1600" b="1">
              <a:latin typeface="Arial" panose="020B0604020202020204" pitchFamily="34" charset="0"/>
              <a:cs typeface="Arial" panose="020B0604020202020204" pitchFamily="34" charset="0"/>
            </a:endParaRPr>
          </a:p>
          <a:p>
            <a:pPr marL="285750" indent="-285750">
              <a:buFont typeface="Wingdings"/>
              <a:buChar char="Ø"/>
            </a:pPr>
            <a:endParaRPr lang="en-NZ" sz="1600">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35DD4DA3-B3BF-49FA-BE83-3518ECE681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graphicFrame>
        <p:nvGraphicFramePr>
          <p:cNvPr id="2" name="Table 2">
            <a:extLst>
              <a:ext uri="{FF2B5EF4-FFF2-40B4-BE49-F238E27FC236}">
                <a16:creationId xmlns:a16="http://schemas.microsoft.com/office/drawing/2014/main" id="{2FF2C29D-D159-4F1D-BA32-B711C7B0C081}"/>
              </a:ext>
            </a:extLst>
          </p:cNvPr>
          <p:cNvGraphicFramePr>
            <a:graphicFrameLocks noGrp="1"/>
          </p:cNvGraphicFramePr>
          <p:nvPr>
            <p:extLst>
              <p:ext uri="{D42A27DB-BD31-4B8C-83A1-F6EECF244321}">
                <p14:modId xmlns:p14="http://schemas.microsoft.com/office/powerpoint/2010/main" val="912676623"/>
              </p:ext>
            </p:extLst>
          </p:nvPr>
        </p:nvGraphicFramePr>
        <p:xfrm>
          <a:off x="1330982" y="1615163"/>
          <a:ext cx="8128000" cy="3332946"/>
        </p:xfrm>
        <a:graphic>
          <a:graphicData uri="http://schemas.openxmlformats.org/drawingml/2006/table">
            <a:tbl>
              <a:tblPr firstRow="1" bandRow="1">
                <a:tableStyleId>{5FD0F851-EC5A-4D38-B0AD-8093EC10F338}</a:tableStyleId>
              </a:tblPr>
              <a:tblGrid>
                <a:gridCol w="3223581">
                  <a:extLst>
                    <a:ext uri="{9D8B030D-6E8A-4147-A177-3AD203B41FA5}">
                      <a16:colId xmlns:a16="http://schemas.microsoft.com/office/drawing/2014/main" val="1510096647"/>
                    </a:ext>
                  </a:extLst>
                </a:gridCol>
                <a:gridCol w="4904419">
                  <a:extLst>
                    <a:ext uri="{9D8B030D-6E8A-4147-A177-3AD203B41FA5}">
                      <a16:colId xmlns:a16="http://schemas.microsoft.com/office/drawing/2014/main" val="1017894323"/>
                    </a:ext>
                  </a:extLst>
                </a:gridCol>
              </a:tblGrid>
              <a:tr h="426550">
                <a:tc>
                  <a:txBody>
                    <a:bodyPr/>
                    <a:lstStyle/>
                    <a:p>
                      <a:r>
                        <a:rPr lang="en-AU" sz="1400"/>
                        <a:t>Channel</a:t>
                      </a:r>
                      <a:endParaRPr lang="en-NZ" sz="1400" b="0"/>
                    </a:p>
                  </a:txBody>
                  <a:tcPr/>
                </a:tc>
                <a:tc>
                  <a:txBody>
                    <a:bodyPr/>
                    <a:lstStyle/>
                    <a:p>
                      <a:r>
                        <a:rPr lang="en-AU" sz="1400"/>
                        <a:t>Suggested copy</a:t>
                      </a:r>
                      <a:endParaRPr lang="en-NZ" sz="1400" b="0"/>
                    </a:p>
                  </a:txBody>
                  <a:tcPr/>
                </a:tc>
                <a:extLst>
                  <a:ext uri="{0D108BD9-81ED-4DB2-BD59-A6C34878D82A}">
                    <a16:rowId xmlns:a16="http://schemas.microsoft.com/office/drawing/2014/main" val="741952781"/>
                  </a:ext>
                </a:extLst>
              </a:tr>
              <a:tr h="1076872">
                <a:tc>
                  <a:txBody>
                    <a:bodyPr/>
                    <a:lstStyle/>
                    <a:p>
                      <a:r>
                        <a:rPr lang="en-AU" sz="1400"/>
                        <a:t>Facebook/LinkedIn</a:t>
                      </a:r>
                      <a:endParaRPr lang="en-NZ" sz="1400" b="0"/>
                    </a:p>
                  </a:txBody>
                  <a:tcPr/>
                </a:tc>
                <a:tc>
                  <a:txBody>
                    <a:bodyPr/>
                    <a:lstStyle/>
                    <a:p>
                      <a:r>
                        <a:rPr lang="en-AU" sz="1400" dirty="0"/>
                        <a:t>It’s now easier for agricultural workers to gain a permit to travel across the NSW-VIC border to work, helping our ag sector operate across the two states. </a:t>
                      </a:r>
                      <a:r>
                        <a:rPr lang="en-NZ" sz="1400" dirty="0"/>
                        <a:t>For more information or to apply for an agricultural worker permit visit nsw.gov.au</a:t>
                      </a:r>
                    </a:p>
                  </a:txBody>
                  <a:tcPr/>
                </a:tc>
                <a:extLst>
                  <a:ext uri="{0D108BD9-81ED-4DB2-BD59-A6C34878D82A}">
                    <a16:rowId xmlns:a16="http://schemas.microsoft.com/office/drawing/2014/main" val="884331844"/>
                  </a:ext>
                </a:extLst>
              </a:tr>
              <a:tr h="914762">
                <a:tc>
                  <a:txBody>
                    <a:bodyPr/>
                    <a:lstStyle/>
                    <a:p>
                      <a:r>
                        <a:rPr lang="en-AU" sz="1400"/>
                        <a:t>Twitter</a:t>
                      </a:r>
                      <a:endParaRPr lang="en-NZ" sz="1400" b="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It’s easier for agricultural workers to travel across the NSW-VIC border for work. </a:t>
                      </a:r>
                      <a:r>
                        <a:rPr lang="en-NZ" sz="1400" dirty="0"/>
                        <a:t>For more information or to apply for an agricultural worker permit visit nsw.gov.au  #</a:t>
                      </a:r>
                      <a:r>
                        <a:rPr lang="en-NZ" sz="1400" dirty="0" err="1"/>
                        <a:t>covidsafeNSW</a:t>
                      </a:r>
                      <a:endParaRPr lang="en-NZ" sz="1400" dirty="0"/>
                    </a:p>
                  </a:txBody>
                  <a:tcPr/>
                </a:tc>
                <a:extLst>
                  <a:ext uri="{0D108BD9-81ED-4DB2-BD59-A6C34878D82A}">
                    <a16:rowId xmlns:a16="http://schemas.microsoft.com/office/drawing/2014/main" val="282451333"/>
                  </a:ext>
                </a:extLst>
              </a:tr>
              <a:tr h="914762">
                <a:tc>
                  <a:txBody>
                    <a:bodyPr/>
                    <a:lstStyle/>
                    <a:p>
                      <a:r>
                        <a:rPr lang="en-AU" sz="1400"/>
                        <a:t>Instagram</a:t>
                      </a:r>
                      <a:endParaRPr lang="en-NZ" sz="1400" b="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dirty="0"/>
                        <a:t>It’s now easier for agricultural workers to gain a permit to travel across the NSW-VIC border to work. Visit nsw.gov.au for more information #</a:t>
                      </a:r>
                      <a:r>
                        <a:rPr lang="en-NZ" sz="1400" dirty="0" err="1"/>
                        <a:t>covidsafeNSW</a:t>
                      </a:r>
                      <a:endParaRPr lang="en-NZ" sz="1400" dirty="0"/>
                    </a:p>
                  </a:txBody>
                  <a:tcPr/>
                </a:tc>
                <a:extLst>
                  <a:ext uri="{0D108BD9-81ED-4DB2-BD59-A6C34878D82A}">
                    <a16:rowId xmlns:a16="http://schemas.microsoft.com/office/drawing/2014/main" val="4157806419"/>
                  </a:ext>
                </a:extLst>
              </a:tr>
            </a:tbl>
          </a:graphicData>
        </a:graphic>
      </p:graphicFrame>
    </p:spTree>
    <p:extLst>
      <p:ext uri="{BB962C8B-B14F-4D97-AF65-F5344CB8AC3E}">
        <p14:creationId xmlns:p14="http://schemas.microsoft.com/office/powerpoint/2010/main" val="1474727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b="0" i="0" u="none" strike="noStrike" kern="1200" cap="none" spc="0" normalizeH="0" baseline="0" noProof="0">
                <a:ln>
                  <a:noFill/>
                </a:ln>
                <a:effectLst/>
                <a:uLnTx/>
                <a:uFillTx/>
                <a:latin typeface="Arial" panose="020B0604020202020204" pitchFamily="34" charset="0"/>
                <a:cs typeface="Arial" panose="020B0604020202020204" pitchFamily="34" charset="0"/>
              </a:rPr>
              <a:t>      </a:t>
            </a:r>
            <a:r>
              <a:rPr lang="en-AU" sz="2000">
                <a:latin typeface="Arial" panose="020B0604020202020204" pitchFamily="34" charset="0"/>
                <a:cs typeface="Arial" panose="020B0604020202020204" pitchFamily="34" charset="0"/>
              </a:rPr>
              <a:t>Purpose of this toolkit</a:t>
            </a:r>
            <a:endParaRPr lang="en-AU"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BBFC313-DF2A-48F7-BBE1-120126B5AC87}"/>
              </a:ext>
            </a:extLst>
          </p:cNvPr>
          <p:cNvSpPr txBox="1"/>
          <p:nvPr/>
        </p:nvSpPr>
        <p:spPr>
          <a:xfrm>
            <a:off x="7304567" y="694840"/>
            <a:ext cx="4308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b="1">
              <a:latin typeface="Arial"/>
              <a:cs typeface="Calibri"/>
            </a:endParaRPr>
          </a:p>
          <a:p>
            <a:pPr marL="285750" indent="-285750">
              <a:buFont typeface="Wingdings"/>
              <a:buChar char="Ø"/>
            </a:pPr>
            <a:endParaRPr lang="en-NZ">
              <a:latin typeface="Arial"/>
              <a:cs typeface="Calibri"/>
            </a:endParaRPr>
          </a:p>
        </p:txBody>
      </p:sp>
      <p:sp>
        <p:nvSpPr>
          <p:cNvPr id="13" name="TextBox 12">
            <a:extLst>
              <a:ext uri="{FF2B5EF4-FFF2-40B4-BE49-F238E27FC236}">
                <a16:creationId xmlns:a16="http://schemas.microsoft.com/office/drawing/2014/main" id="{B427C689-B712-4682-9730-4EFB14C4346F}"/>
              </a:ext>
            </a:extLst>
          </p:cNvPr>
          <p:cNvSpPr txBox="1"/>
          <p:nvPr/>
        </p:nvSpPr>
        <p:spPr>
          <a:xfrm>
            <a:off x="5286493" y="355553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9" name="TextBox 8">
            <a:extLst>
              <a:ext uri="{FF2B5EF4-FFF2-40B4-BE49-F238E27FC236}">
                <a16:creationId xmlns:a16="http://schemas.microsoft.com/office/drawing/2014/main" id="{B3A838DE-468C-4119-96EB-544C80F4DD69}"/>
              </a:ext>
            </a:extLst>
          </p:cNvPr>
          <p:cNvSpPr txBox="1"/>
          <p:nvPr/>
        </p:nvSpPr>
        <p:spPr>
          <a:xfrm>
            <a:off x="433555" y="1419645"/>
            <a:ext cx="6508782" cy="41088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NZ" sz="1400" dirty="0">
                <a:solidFill>
                  <a:schemeClr val="tx1">
                    <a:lumMod val="95000"/>
                    <a:lumOff val="5000"/>
                  </a:schemeClr>
                </a:solidFill>
                <a:latin typeface="Arial" panose="020B0604020202020204" pitchFamily="34" charset="0"/>
                <a:cs typeface="Arial" panose="020B0604020202020204" pitchFamily="34" charset="0"/>
              </a:rPr>
              <a:t>COVID-19 has had a significant impact on the agricultural industry and the communities that are supported by the sector.</a:t>
            </a:r>
          </a:p>
          <a:p>
            <a:pPr>
              <a:spcAft>
                <a:spcPts val="1200"/>
              </a:spcAft>
            </a:pPr>
            <a:r>
              <a:rPr lang="en-NZ" sz="1400" dirty="0">
                <a:solidFill>
                  <a:schemeClr val="tx1">
                    <a:lumMod val="95000"/>
                    <a:lumOff val="5000"/>
                  </a:schemeClr>
                </a:solidFill>
                <a:latin typeface="Arial" panose="020B0604020202020204" pitchFamily="34" charset="0"/>
                <a:cs typeface="Arial" panose="020B0604020202020204" pitchFamily="34" charset="0"/>
              </a:rPr>
              <a:t>To help, this toolkit contains adaptable communication materials about:</a:t>
            </a:r>
          </a:p>
          <a:p>
            <a:pPr marL="628650" lvl="1" indent="-171450">
              <a:spcAft>
                <a:spcPts val="1200"/>
              </a:spcAft>
              <a:buFont typeface="Arial" panose="020B0604020202020204" pitchFamily="34" charset="0"/>
              <a:buChar char="•"/>
            </a:pPr>
            <a:r>
              <a:rPr lang="en-NZ" sz="1400" dirty="0">
                <a:latin typeface="Arial" panose="020B0604020202020204" pitchFamily="34" charset="0"/>
                <a:cs typeface="Arial" panose="020B0604020202020204" pitchFamily="34" charset="0"/>
              </a:rPr>
              <a:t>Being COVID Safe </a:t>
            </a:r>
            <a:r>
              <a:rPr lang="en-NZ" sz="1400" dirty="0">
                <a:latin typeface="Arial" panose="020B0604020202020204" pitchFamily="34" charset="0"/>
                <a:cs typeface="Arial" panose="020B0604020202020204" pitchFamily="34" charset="0"/>
                <a:sym typeface="Wingdings" panose="05000000000000000000" pitchFamily="2" charset="2"/>
                <a:hlinkClick r:id="rId3" action="ppaction://hlinksldjump"/>
              </a:rPr>
              <a:t></a:t>
            </a:r>
            <a:endParaRPr lang="en-NZ" sz="1400" dirty="0">
              <a:latin typeface="Arial" panose="020B0604020202020204" pitchFamily="34" charset="0"/>
              <a:cs typeface="Arial" panose="020B0604020202020204" pitchFamily="34" charset="0"/>
            </a:endParaRPr>
          </a:p>
          <a:p>
            <a:pPr marL="628650" lvl="1" indent="-171450">
              <a:spcAft>
                <a:spcPts val="1200"/>
              </a:spcAft>
              <a:buFont typeface="Arial" panose="020B0604020202020204" pitchFamily="34" charset="0"/>
              <a:buChar char="•"/>
            </a:pPr>
            <a:r>
              <a:rPr lang="en-NZ" sz="1400" dirty="0">
                <a:latin typeface="Arial" panose="020B0604020202020204" pitchFamily="34" charset="0"/>
                <a:cs typeface="Arial" panose="020B0604020202020204" pitchFamily="34" charset="0"/>
              </a:rPr>
              <a:t>Mentally Healthy Workplaces </a:t>
            </a:r>
            <a:r>
              <a:rPr lang="en-NZ" sz="1400" dirty="0">
                <a:latin typeface="Arial" panose="020B0604020202020204" pitchFamily="34" charset="0"/>
                <a:cs typeface="Arial" panose="020B0604020202020204" pitchFamily="34" charset="0"/>
                <a:sym typeface="Wingdings" panose="05000000000000000000" pitchFamily="2" charset="2"/>
                <a:hlinkClick r:id="rId4" action="ppaction://hlinksldjump"/>
              </a:rPr>
              <a:t></a:t>
            </a:r>
            <a:endParaRPr lang="en-NZ" sz="1400" dirty="0">
              <a:latin typeface="Arial" panose="020B0604020202020204" pitchFamily="34" charset="0"/>
              <a:cs typeface="Arial" panose="020B0604020202020204" pitchFamily="34" charset="0"/>
            </a:endParaRPr>
          </a:p>
          <a:p>
            <a:pPr marL="628650" lvl="1" indent="-171450">
              <a:spcAft>
                <a:spcPts val="1200"/>
              </a:spcAft>
              <a:buFont typeface="Arial" panose="020B0604020202020204" pitchFamily="34" charset="0"/>
              <a:buChar char="•"/>
            </a:pPr>
            <a:r>
              <a:rPr lang="en-NZ" sz="1400" dirty="0">
                <a:latin typeface="Arial" panose="020B0604020202020204" pitchFamily="34" charset="0"/>
                <a:cs typeface="Arial" panose="020B0604020202020204" pitchFamily="34" charset="0"/>
              </a:rPr>
              <a:t>Changes to border permits for agricultural workers </a:t>
            </a:r>
            <a:r>
              <a:rPr lang="en-NZ" dirty="0">
                <a:latin typeface="Arial" panose="020B0604020202020204" pitchFamily="34" charset="0"/>
                <a:cs typeface="Arial" panose="020B0604020202020204" pitchFamily="34" charset="0"/>
                <a:sym typeface="Wingdings" panose="05000000000000000000" pitchFamily="2" charset="2"/>
                <a:hlinkClick r:id="rId5" action="ppaction://hlinksldjump"/>
              </a:rPr>
              <a:t></a:t>
            </a:r>
            <a:endParaRPr lang="en-NZ" dirty="0">
              <a:latin typeface="Arial" panose="020B0604020202020204" pitchFamily="34" charset="0"/>
              <a:cs typeface="Arial" panose="020B0604020202020204" pitchFamily="34" charset="0"/>
              <a:sym typeface="Wingdings" panose="05000000000000000000" pitchFamily="2" charset="2"/>
            </a:endParaRPr>
          </a:p>
          <a:p>
            <a:pPr marL="628650" lvl="1" indent="-171450">
              <a:spcAft>
                <a:spcPts val="1200"/>
              </a:spcAft>
              <a:buFont typeface="Arial" panose="020B0604020202020204" pitchFamily="34" charset="0"/>
              <a:buChar char="•"/>
            </a:pPr>
            <a:r>
              <a:rPr lang="en-NZ" sz="1400" dirty="0">
                <a:latin typeface="Arial" panose="020B0604020202020204" pitchFamily="34" charset="0"/>
                <a:cs typeface="Arial" panose="020B0604020202020204" pitchFamily="34" charset="0"/>
                <a:sym typeface="Wingdings" panose="05000000000000000000" pitchFamily="2" charset="2"/>
              </a:rPr>
              <a:t>Social tiles </a:t>
            </a:r>
            <a:r>
              <a:rPr lang="en-NZ" sz="1400" dirty="0">
                <a:latin typeface="Arial" panose="020B0604020202020204" pitchFamily="34" charset="0"/>
                <a:cs typeface="Arial" panose="020B0604020202020204" pitchFamily="34" charset="0"/>
                <a:sym typeface="Wingdings" panose="05000000000000000000" pitchFamily="2" charset="2"/>
                <a:hlinkClick r:id="rId6" action="ppaction://hlinksldjump"/>
              </a:rPr>
              <a:t></a:t>
            </a:r>
            <a:endParaRPr lang="en-NZ" sz="1400" dirty="0">
              <a:latin typeface="Arial" panose="020B0604020202020204" pitchFamily="34" charset="0"/>
              <a:cs typeface="Arial" panose="020B0604020202020204" pitchFamily="34" charset="0"/>
            </a:endParaRPr>
          </a:p>
          <a:p>
            <a:pPr marL="628650" lvl="1" indent="-171450">
              <a:spcAft>
                <a:spcPts val="1200"/>
              </a:spcAft>
              <a:buFont typeface="Arial" panose="020B0604020202020204" pitchFamily="34" charset="0"/>
              <a:buChar char="•"/>
            </a:pPr>
            <a:r>
              <a:rPr lang="en-NZ" sz="1400" dirty="0">
                <a:latin typeface="Arial" panose="020B0604020202020204" pitchFamily="34" charset="0"/>
                <a:cs typeface="Arial" panose="020B0604020202020204" pitchFamily="34" charset="0"/>
              </a:rPr>
              <a:t>Workspace signage </a:t>
            </a:r>
            <a:r>
              <a:rPr lang="en-NZ" sz="1400" dirty="0">
                <a:latin typeface="Arial" panose="020B0604020202020204" pitchFamily="34" charset="0"/>
                <a:cs typeface="Arial" panose="020B0604020202020204" pitchFamily="34" charset="0"/>
                <a:sym typeface="Wingdings" panose="05000000000000000000" pitchFamily="2" charset="2"/>
                <a:hlinkClick r:id="rId7" action="ppaction://hlinksldjump"/>
              </a:rPr>
              <a:t></a:t>
            </a:r>
            <a:endParaRPr lang="en-NZ" sz="1400" dirty="0">
              <a:latin typeface="Arial" panose="020B0604020202020204" pitchFamily="34" charset="0"/>
              <a:cs typeface="Arial" panose="020B0604020202020204" pitchFamily="34" charset="0"/>
            </a:endParaRPr>
          </a:p>
          <a:p>
            <a:pPr marL="628650" lvl="1" indent="-171450">
              <a:spcAft>
                <a:spcPts val="1200"/>
              </a:spcAft>
              <a:buFont typeface="Arial" panose="020B0604020202020204" pitchFamily="34" charset="0"/>
              <a:buChar char="•"/>
            </a:pPr>
            <a:r>
              <a:rPr lang="en-NZ" sz="1400" dirty="0">
                <a:latin typeface="Arial" panose="020B0604020202020204" pitchFamily="34" charset="0"/>
                <a:cs typeface="Arial" panose="020B0604020202020204" pitchFamily="34" charset="0"/>
              </a:rPr>
              <a:t>Indigenous community content </a:t>
            </a:r>
            <a:r>
              <a:rPr lang="en-NZ" dirty="0">
                <a:latin typeface="Arial" panose="020B0604020202020204" pitchFamily="34" charset="0"/>
                <a:cs typeface="Arial" panose="020B0604020202020204" pitchFamily="34" charset="0"/>
                <a:sym typeface="Wingdings" panose="05000000000000000000" pitchFamily="2" charset="2"/>
                <a:hlinkClick r:id="rId8" action="ppaction://hlinksldjump"/>
              </a:rPr>
              <a:t></a:t>
            </a:r>
            <a:endParaRPr lang="en-NZ" sz="1400" dirty="0">
              <a:latin typeface="Arial" panose="020B0604020202020204" pitchFamily="34" charset="0"/>
              <a:cs typeface="Arial" panose="020B0604020202020204" pitchFamily="34" charset="0"/>
            </a:endParaRPr>
          </a:p>
          <a:p>
            <a:pPr>
              <a:spcBef>
                <a:spcPts val="600"/>
              </a:spcBef>
              <a:spcAft>
                <a:spcPts val="1200"/>
              </a:spcAft>
            </a:pPr>
            <a:r>
              <a:rPr lang="en-NZ" sz="1400" dirty="0">
                <a:solidFill>
                  <a:schemeClr val="tx1">
                    <a:lumMod val="95000"/>
                    <a:lumOff val="5000"/>
                  </a:schemeClr>
                </a:solidFill>
                <a:latin typeface="Arial" panose="020B0604020202020204" pitchFamily="34" charset="0"/>
                <a:cs typeface="Arial" panose="020B0604020202020204" pitchFamily="34" charset="0"/>
              </a:rPr>
              <a:t>Getting up-to-date information during this time of rapid change can be difficult</a:t>
            </a:r>
            <a:r>
              <a:rPr lang="en-US" sz="1400" dirty="0">
                <a:solidFill>
                  <a:schemeClr val="tx1">
                    <a:lumMod val="95000"/>
                    <a:lumOff val="5000"/>
                  </a:schemeClr>
                </a:solidFill>
                <a:latin typeface="Arial" panose="020B0604020202020204" pitchFamily="34" charset="0"/>
                <a:cs typeface="Arial" panose="020B0604020202020204" pitchFamily="34" charset="0"/>
              </a:rPr>
              <a:t>. If you have any questions or need additional information, please visit </a:t>
            </a:r>
            <a:r>
              <a:rPr lang="en-AU" sz="1400" dirty="0">
                <a:solidFill>
                  <a:schemeClr val="tx1">
                    <a:lumMod val="95000"/>
                    <a:lumOff val="5000"/>
                  </a:schemeClr>
                </a:solidFill>
                <a:latin typeface="Arial" panose="020B0604020202020204" pitchFamily="34" charset="0"/>
                <a:cs typeface="Arial" panose="020B0604020202020204" pitchFamily="34" charset="0"/>
                <a:hlinkClick r:id="rId9"/>
              </a:rPr>
              <a:t>nsw.gov.au </a:t>
            </a:r>
            <a:r>
              <a:rPr lang="en-AU" sz="1400" dirty="0">
                <a:solidFill>
                  <a:schemeClr val="tx1">
                    <a:lumMod val="95000"/>
                    <a:lumOff val="5000"/>
                  </a:schemeClr>
                </a:solidFill>
                <a:latin typeface="Arial" panose="020B0604020202020204" pitchFamily="34" charset="0"/>
                <a:cs typeface="Arial" panose="020B0604020202020204" pitchFamily="34" charset="0"/>
              </a:rPr>
              <a:t>or contact Service NSW on 13 77 88.</a:t>
            </a:r>
          </a:p>
        </p:txBody>
      </p:sp>
      <p:sp>
        <p:nvSpPr>
          <p:cNvPr id="2" name="Slide Number Placeholder 1">
            <a:extLst>
              <a:ext uri="{FF2B5EF4-FFF2-40B4-BE49-F238E27FC236}">
                <a16:creationId xmlns:a16="http://schemas.microsoft.com/office/drawing/2014/main" id="{454CB375-77C1-4283-B980-E803404E8111}"/>
              </a:ext>
            </a:extLst>
          </p:cNvPr>
          <p:cNvSpPr>
            <a:spLocks noGrp="1"/>
          </p:cNvSpPr>
          <p:nvPr>
            <p:ph type="sldNum" sz="quarter" idx="12"/>
          </p:nvPr>
        </p:nvSpPr>
        <p:spPr/>
        <p:txBody>
          <a:bodyPr/>
          <a:lstStyle/>
          <a:p>
            <a:fld id="{330EA680-D336-4FF7-8B7A-9848BB0A1C32}" type="slidenum">
              <a:rPr lang="en-US" smtClean="0"/>
              <a:t>2</a:t>
            </a:fld>
            <a:endParaRPr lang="en-US"/>
          </a:p>
        </p:txBody>
      </p:sp>
      <p:pic>
        <p:nvPicPr>
          <p:cNvPr id="10" name="Picture 9">
            <a:extLst>
              <a:ext uri="{FF2B5EF4-FFF2-40B4-BE49-F238E27FC236}">
                <a16:creationId xmlns:a16="http://schemas.microsoft.com/office/drawing/2014/main" id="{62374839-851B-4E50-82BD-9B568F07C7E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17957" y="1503986"/>
            <a:ext cx="3895440" cy="281473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1B06C253-D6C4-43C8-832F-7EA143A9A8A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17957" y="5019804"/>
            <a:ext cx="3895440" cy="1196027"/>
          </a:xfrm>
          <a:prstGeom prst="rect">
            <a:avLst/>
          </a:prstGeom>
        </p:spPr>
      </p:pic>
    </p:spTree>
    <p:extLst>
      <p:ext uri="{BB962C8B-B14F-4D97-AF65-F5344CB8AC3E}">
        <p14:creationId xmlns:p14="http://schemas.microsoft.com/office/powerpoint/2010/main" val="2419504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F1EE91-3F6C-4957-9651-356FE4A88A0F}"/>
              </a:ext>
            </a:extLst>
          </p:cNvPr>
          <p:cNvSpPr>
            <a:spLocks noGrp="1"/>
          </p:cNvSpPr>
          <p:nvPr>
            <p:ph type="ctrTitle"/>
          </p:nvPr>
        </p:nvSpPr>
        <p:spPr>
          <a:xfrm>
            <a:off x="719137" y="2911174"/>
            <a:ext cx="7113299" cy="1739484"/>
          </a:xfrm>
        </p:spPr>
        <p:txBody>
          <a:bodyPr/>
          <a:lstStyle/>
          <a:p>
            <a:r>
              <a:rPr lang="en-AU" dirty="0"/>
              <a:t>Social tiles</a:t>
            </a:r>
            <a:endParaRPr lang="en-AU" b="1" dirty="0"/>
          </a:p>
        </p:txBody>
      </p:sp>
      <p:sp>
        <p:nvSpPr>
          <p:cNvPr id="3" name="Slide Number Placeholder 2">
            <a:extLst>
              <a:ext uri="{FF2B5EF4-FFF2-40B4-BE49-F238E27FC236}">
                <a16:creationId xmlns:a16="http://schemas.microsoft.com/office/drawing/2014/main" id="{03402C28-6CBA-443A-B94E-59721EE88334}"/>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ED562-CD28-4D78-A733-1D85828F2EA0}" type="slidenum">
              <a:rPr kumimoji="0" lang="en-AU"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D181DCE0-9856-42C2-B688-50256C6B3F3F}"/>
              </a:ext>
            </a:extLst>
          </p:cNvPr>
          <p:cNvSpPr/>
          <p:nvPr/>
        </p:nvSpPr>
        <p:spPr>
          <a:xfrm>
            <a:off x="612559" y="284085"/>
            <a:ext cx="3435658" cy="1455938"/>
          </a:xfrm>
          <a:prstGeom prst="rect">
            <a:avLst/>
          </a:prstGeom>
          <a:solidFill>
            <a:srgbClr val="212E62"/>
          </a:solidFill>
          <a:ln>
            <a:solidFill>
              <a:srgbClr val="212E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28402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A1DAFD8-A09D-4421-B51B-DF61288BBE39}"/>
              </a:ext>
            </a:extLst>
          </p:cNvPr>
          <p:cNvSpPr/>
          <p:nvPr/>
        </p:nvSpPr>
        <p:spPr>
          <a:xfrm>
            <a:off x="0" y="-35511"/>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a:latin typeface="Arial" panose="020B0604020202020204" pitchFamily="34" charset="0"/>
                <a:cs typeface="Arial" panose="020B0604020202020204" pitchFamily="34" charset="0"/>
              </a:rPr>
              <a:t>        Social tiles</a:t>
            </a:r>
            <a:endParaRPr lang="en-AU"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pic>
        <p:nvPicPr>
          <p:cNvPr id="3" name="Picture 2" descr="A close up of a sign&#10;&#10;Description automatically generated">
            <a:extLst>
              <a:ext uri="{FF2B5EF4-FFF2-40B4-BE49-F238E27FC236}">
                <a16:creationId xmlns:a16="http://schemas.microsoft.com/office/drawing/2014/main" id="{B707DACE-C942-4B5C-AE6E-4B76190ABE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862" y="1071778"/>
            <a:ext cx="4968722" cy="2484361"/>
          </a:xfrm>
          <a:prstGeom prst="rect">
            <a:avLst/>
          </a:prstGeom>
        </p:spPr>
      </p:pic>
      <p:pic>
        <p:nvPicPr>
          <p:cNvPr id="6" name="Picture 5" descr="A herd of cattle standing on top of a grass covered field&#10;&#10;Description automatically generated">
            <a:extLst>
              <a:ext uri="{FF2B5EF4-FFF2-40B4-BE49-F238E27FC236}">
                <a16:creationId xmlns:a16="http://schemas.microsoft.com/office/drawing/2014/main" id="{A8CEA0D3-A583-455C-A0F1-E2AD8C614A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3750" y="1071778"/>
            <a:ext cx="4968722" cy="2484361"/>
          </a:xfrm>
          <a:prstGeom prst="rect">
            <a:avLst/>
          </a:prstGeom>
        </p:spPr>
      </p:pic>
      <p:pic>
        <p:nvPicPr>
          <p:cNvPr id="10" name="Picture 9" descr="A sign with a mountain in the background&#10;&#10;Description automatically generated">
            <a:extLst>
              <a:ext uri="{FF2B5EF4-FFF2-40B4-BE49-F238E27FC236}">
                <a16:creationId xmlns:a16="http://schemas.microsoft.com/office/drawing/2014/main" id="{81240708-045F-4D17-A4B8-43A6695107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863" y="3849609"/>
            <a:ext cx="4968722" cy="2484361"/>
          </a:xfrm>
          <a:prstGeom prst="rect">
            <a:avLst/>
          </a:prstGeom>
        </p:spPr>
      </p:pic>
      <p:pic>
        <p:nvPicPr>
          <p:cNvPr id="13" name="Picture 12" descr="A person holding a sign&#10;&#10;Description automatically generated">
            <a:extLst>
              <a:ext uri="{FF2B5EF4-FFF2-40B4-BE49-F238E27FC236}">
                <a16:creationId xmlns:a16="http://schemas.microsoft.com/office/drawing/2014/main" id="{D2CF71D9-9B0E-4BBA-9008-EBBCCFB670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3751" y="3849609"/>
            <a:ext cx="4968722" cy="2484361"/>
          </a:xfrm>
          <a:prstGeom prst="rect">
            <a:avLst/>
          </a:prstGeom>
        </p:spPr>
      </p:pic>
    </p:spTree>
    <p:extLst>
      <p:ext uri="{BB962C8B-B14F-4D97-AF65-F5344CB8AC3E}">
        <p14:creationId xmlns:p14="http://schemas.microsoft.com/office/powerpoint/2010/main" val="3814299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A1DAFD8-A09D-4421-B51B-DF61288BBE39}"/>
              </a:ext>
            </a:extLst>
          </p:cNvPr>
          <p:cNvSpPr/>
          <p:nvPr/>
        </p:nvSpPr>
        <p:spPr>
          <a:xfrm>
            <a:off x="0" y="-35511"/>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a:latin typeface="Arial" panose="020B0604020202020204" pitchFamily="34" charset="0"/>
                <a:cs typeface="Arial" panose="020B0604020202020204" pitchFamily="34" charset="0"/>
              </a:rPr>
              <a:t>        Social tiles</a:t>
            </a:r>
            <a:endParaRPr lang="en-AU"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pic>
        <p:nvPicPr>
          <p:cNvPr id="3" name="Picture 2" descr="A close up of a sign&#10;&#10;Description automatically generated">
            <a:extLst>
              <a:ext uri="{FF2B5EF4-FFF2-40B4-BE49-F238E27FC236}">
                <a16:creationId xmlns:a16="http://schemas.microsoft.com/office/drawing/2014/main" id="{0B008D4F-84B3-49E9-8C67-9F1835C294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7335" y="1310786"/>
            <a:ext cx="5001377" cy="2500688"/>
          </a:xfrm>
          <a:prstGeom prst="rect">
            <a:avLst/>
          </a:prstGeom>
        </p:spPr>
      </p:pic>
      <p:pic>
        <p:nvPicPr>
          <p:cNvPr id="5" name="Picture 4" descr="A sign in front of a tree&#10;&#10;Description automatically generated">
            <a:extLst>
              <a:ext uri="{FF2B5EF4-FFF2-40B4-BE49-F238E27FC236}">
                <a16:creationId xmlns:a16="http://schemas.microsoft.com/office/drawing/2014/main" id="{AA7CC4FB-2925-48AF-AF1B-14070612D2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2451" y="1310786"/>
            <a:ext cx="5001377" cy="2500688"/>
          </a:xfrm>
          <a:prstGeom prst="rect">
            <a:avLst/>
          </a:prstGeom>
        </p:spPr>
      </p:pic>
      <p:pic>
        <p:nvPicPr>
          <p:cNvPr id="7" name="Picture 6" descr="A sign on the side of a bridge&#10;&#10;Description automatically generated">
            <a:extLst>
              <a:ext uri="{FF2B5EF4-FFF2-40B4-BE49-F238E27FC236}">
                <a16:creationId xmlns:a16="http://schemas.microsoft.com/office/drawing/2014/main" id="{9C553EC6-B618-4FBB-A9F0-DCCEE350FE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7335" y="4049310"/>
            <a:ext cx="5001377" cy="2500688"/>
          </a:xfrm>
          <a:prstGeom prst="rect">
            <a:avLst/>
          </a:prstGeom>
        </p:spPr>
      </p:pic>
      <p:pic>
        <p:nvPicPr>
          <p:cNvPr id="9" name="Picture 8" descr="A person holding a sign&#10;&#10;Description automatically generated">
            <a:extLst>
              <a:ext uri="{FF2B5EF4-FFF2-40B4-BE49-F238E27FC236}">
                <a16:creationId xmlns:a16="http://schemas.microsoft.com/office/drawing/2014/main" id="{FF7E7240-2C8A-4EE0-A15E-578181E0AA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42451" y="4049310"/>
            <a:ext cx="5001377" cy="2500688"/>
          </a:xfrm>
          <a:prstGeom prst="rect">
            <a:avLst/>
          </a:prstGeom>
        </p:spPr>
      </p:pic>
    </p:spTree>
    <p:extLst>
      <p:ext uri="{BB962C8B-B14F-4D97-AF65-F5344CB8AC3E}">
        <p14:creationId xmlns:p14="http://schemas.microsoft.com/office/powerpoint/2010/main" val="2977047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A1DAFD8-A09D-4421-B51B-DF61288BBE39}"/>
              </a:ext>
            </a:extLst>
          </p:cNvPr>
          <p:cNvSpPr/>
          <p:nvPr/>
        </p:nvSpPr>
        <p:spPr>
          <a:xfrm>
            <a:off x="0" y="-35511"/>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a:latin typeface="Arial" panose="020B0604020202020204" pitchFamily="34" charset="0"/>
                <a:cs typeface="Arial" panose="020B0604020202020204" pitchFamily="34" charset="0"/>
              </a:rPr>
              <a:t>        Social tiles</a:t>
            </a:r>
            <a:endParaRPr lang="en-AU"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pic>
        <p:nvPicPr>
          <p:cNvPr id="5" name="Picture 4" descr="A picture containing standing, dog, people, cow&#10;&#10;Description automatically generated">
            <a:extLst>
              <a:ext uri="{FF2B5EF4-FFF2-40B4-BE49-F238E27FC236}">
                <a16:creationId xmlns:a16="http://schemas.microsoft.com/office/drawing/2014/main" id="{C155A960-737C-4AE7-97EE-6836D3B94A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3665" y="1300792"/>
            <a:ext cx="5001375" cy="2500687"/>
          </a:xfrm>
          <a:prstGeom prst="rect">
            <a:avLst/>
          </a:prstGeom>
        </p:spPr>
      </p:pic>
      <p:pic>
        <p:nvPicPr>
          <p:cNvPr id="7" name="Picture 6" descr="A person holding a sign&#10;&#10;Description automatically generated">
            <a:extLst>
              <a:ext uri="{FF2B5EF4-FFF2-40B4-BE49-F238E27FC236}">
                <a16:creationId xmlns:a16="http://schemas.microsoft.com/office/drawing/2014/main" id="{D30CDFB4-DA33-40A2-9B4F-C74A4C6AD3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960" y="3965635"/>
            <a:ext cx="5001377" cy="2500689"/>
          </a:xfrm>
          <a:prstGeom prst="rect">
            <a:avLst/>
          </a:prstGeom>
        </p:spPr>
      </p:pic>
      <p:pic>
        <p:nvPicPr>
          <p:cNvPr id="11" name="Picture 10" descr="A picture containing standing, dog, person, people&#10;&#10;Description automatically generated">
            <a:extLst>
              <a:ext uri="{FF2B5EF4-FFF2-40B4-BE49-F238E27FC236}">
                <a16:creationId xmlns:a16="http://schemas.microsoft.com/office/drawing/2014/main" id="{65613D9B-B7E9-4804-91FF-D246247746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6960" y="1300792"/>
            <a:ext cx="5001377" cy="2500689"/>
          </a:xfrm>
          <a:prstGeom prst="rect">
            <a:avLst/>
          </a:prstGeom>
        </p:spPr>
      </p:pic>
    </p:spTree>
    <p:extLst>
      <p:ext uri="{BB962C8B-B14F-4D97-AF65-F5344CB8AC3E}">
        <p14:creationId xmlns:p14="http://schemas.microsoft.com/office/powerpoint/2010/main" val="2140479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F1EE91-3F6C-4957-9651-356FE4A88A0F}"/>
              </a:ext>
            </a:extLst>
          </p:cNvPr>
          <p:cNvSpPr>
            <a:spLocks noGrp="1"/>
          </p:cNvSpPr>
          <p:nvPr>
            <p:ph type="ctrTitle"/>
          </p:nvPr>
        </p:nvSpPr>
        <p:spPr>
          <a:xfrm>
            <a:off x="719137" y="2911174"/>
            <a:ext cx="7113299" cy="1739484"/>
          </a:xfrm>
        </p:spPr>
        <p:txBody>
          <a:bodyPr/>
          <a:lstStyle/>
          <a:p>
            <a:r>
              <a:rPr lang="en-NZ">
                <a:cs typeface="Arial"/>
              </a:rPr>
              <a:t>Workspace signage</a:t>
            </a:r>
            <a:endParaRPr lang="en-AU" b="1"/>
          </a:p>
        </p:txBody>
      </p:sp>
      <p:sp>
        <p:nvSpPr>
          <p:cNvPr id="3" name="Slide Number Placeholder 2">
            <a:extLst>
              <a:ext uri="{FF2B5EF4-FFF2-40B4-BE49-F238E27FC236}">
                <a16:creationId xmlns:a16="http://schemas.microsoft.com/office/drawing/2014/main" id="{03402C28-6CBA-443A-B94E-59721EE88334}"/>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ED562-CD28-4D78-A733-1D85828F2EA0}" type="slidenum">
              <a:rPr kumimoji="0" lang="en-AU"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6D88F3EF-8774-4B85-B9DC-BA95CD25D398}"/>
              </a:ext>
            </a:extLst>
          </p:cNvPr>
          <p:cNvSpPr/>
          <p:nvPr/>
        </p:nvSpPr>
        <p:spPr>
          <a:xfrm>
            <a:off x="612559" y="284085"/>
            <a:ext cx="3435658" cy="1455938"/>
          </a:xfrm>
          <a:prstGeom prst="rect">
            <a:avLst/>
          </a:prstGeom>
          <a:solidFill>
            <a:srgbClr val="212E62"/>
          </a:solidFill>
          <a:ln>
            <a:solidFill>
              <a:srgbClr val="212E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998217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DCC700-C791-484F-9A82-900808F189F9}"/>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b="0" i="0" u="none" strike="noStrike" kern="1200" cap="none" spc="0" normalizeH="0" baseline="0" noProof="0">
                <a:ln>
                  <a:noFill/>
                </a:ln>
                <a:effectLst/>
                <a:uLnTx/>
                <a:uFillTx/>
                <a:latin typeface="Arial"/>
                <a:cs typeface="Arial"/>
              </a:rPr>
              <a:t>      </a:t>
            </a:r>
            <a:r>
              <a:rPr lang="en-NZ" sz="2000">
                <a:latin typeface="Arial"/>
                <a:cs typeface="Arial"/>
              </a:rPr>
              <a:t>Workspace signage</a:t>
            </a:r>
            <a:endParaRPr lang="en-AU" sz="2000" b="0" i="0" u="none" strike="noStrike" kern="1200" cap="none" spc="0" normalizeH="0" baseline="0" noProof="0">
              <a:ln>
                <a:noFill/>
              </a:ln>
              <a:effectLst/>
              <a:uLnTx/>
              <a:uFillTx/>
              <a:latin typeface="Arial"/>
              <a:cs typeface="Arial"/>
            </a:endParaRPr>
          </a:p>
        </p:txBody>
      </p:sp>
      <p:sp>
        <p:nvSpPr>
          <p:cNvPr id="7" name="Rectangle 6">
            <a:extLst>
              <a:ext uri="{FF2B5EF4-FFF2-40B4-BE49-F238E27FC236}">
                <a16:creationId xmlns:a16="http://schemas.microsoft.com/office/drawing/2014/main" id="{23BB4BF6-5C4E-4E5A-9C6F-90ABDDD8205A}"/>
              </a:ext>
            </a:extLst>
          </p:cNvPr>
          <p:cNvSpPr/>
          <p:nvPr/>
        </p:nvSpPr>
        <p:spPr>
          <a:xfrm>
            <a:off x="5034783" y="5846334"/>
            <a:ext cx="1943769" cy="369332"/>
          </a:xfrm>
          <a:prstGeom prst="rect">
            <a:avLst/>
          </a:prstGeom>
          <a:solidFill>
            <a:schemeClr val="bg1"/>
          </a:solidFill>
        </p:spPr>
        <p:txBody>
          <a:bodyPr wrap="square">
            <a:spAutoFit/>
          </a:bodyPr>
          <a:lstStyle/>
          <a:p>
            <a:r>
              <a:rPr lang="en-NZ" dirty="0">
                <a:solidFill>
                  <a:srgbClr val="0070C0"/>
                </a:solidFill>
                <a:hlinkClick r:id="rId2"/>
              </a:rPr>
              <a:t>Link to resources</a:t>
            </a:r>
            <a:endParaRPr lang="en-NZ" dirty="0">
              <a:solidFill>
                <a:srgbClr val="0070C0"/>
              </a:solidFill>
            </a:endParaRPr>
          </a:p>
        </p:txBody>
      </p:sp>
      <p:sp>
        <p:nvSpPr>
          <p:cNvPr id="10" name="TextBox 9">
            <a:extLst>
              <a:ext uri="{FF2B5EF4-FFF2-40B4-BE49-F238E27FC236}">
                <a16:creationId xmlns:a16="http://schemas.microsoft.com/office/drawing/2014/main" id="{266AFE36-C1CA-481F-A91A-EFDD50359023}"/>
              </a:ext>
            </a:extLst>
          </p:cNvPr>
          <p:cNvSpPr txBox="1"/>
          <p:nvPr/>
        </p:nvSpPr>
        <p:spPr>
          <a:xfrm>
            <a:off x="1083129" y="1011666"/>
            <a:ext cx="9847078" cy="646331"/>
          </a:xfrm>
          <a:prstGeom prst="rect">
            <a:avLst/>
          </a:prstGeom>
          <a:noFill/>
        </p:spPr>
        <p:txBody>
          <a:bodyPr wrap="square" rtlCol="0">
            <a:spAutoFit/>
          </a:bodyPr>
          <a:lstStyle/>
          <a:p>
            <a:r>
              <a:rPr lang="en-AU" dirty="0"/>
              <a:t>Signage is useful to remind employees and customers of the steps they can take to stay safe.</a:t>
            </a:r>
          </a:p>
          <a:p>
            <a:r>
              <a:rPr lang="en-AU" dirty="0"/>
              <a:t>A range of posters and signage is available in the </a:t>
            </a:r>
            <a:r>
              <a:rPr lang="en-AU" dirty="0">
                <a:hlinkClick r:id="rId2"/>
              </a:rPr>
              <a:t>COVID Safe toolkit</a:t>
            </a:r>
            <a:endParaRPr lang="en-AU" dirty="0"/>
          </a:p>
        </p:txBody>
      </p:sp>
      <p:pic>
        <p:nvPicPr>
          <p:cNvPr id="4" name="Picture 3">
            <a:extLst>
              <a:ext uri="{FF2B5EF4-FFF2-40B4-BE49-F238E27FC236}">
                <a16:creationId xmlns:a16="http://schemas.microsoft.com/office/drawing/2014/main" id="{98CDFF6B-018C-46A2-AA21-DD0BEEB47C62}"/>
              </a:ext>
            </a:extLst>
          </p:cNvPr>
          <p:cNvPicPr>
            <a:picLocks noChangeAspect="1"/>
          </p:cNvPicPr>
          <p:nvPr/>
        </p:nvPicPr>
        <p:blipFill>
          <a:blip r:embed="rId3"/>
          <a:stretch>
            <a:fillRect/>
          </a:stretch>
        </p:blipFill>
        <p:spPr>
          <a:xfrm>
            <a:off x="761448" y="1935179"/>
            <a:ext cx="2333625" cy="3295650"/>
          </a:xfrm>
          <a:prstGeom prst="rect">
            <a:avLst/>
          </a:prstGeom>
        </p:spPr>
      </p:pic>
      <p:pic>
        <p:nvPicPr>
          <p:cNvPr id="5" name="Picture 4">
            <a:extLst>
              <a:ext uri="{FF2B5EF4-FFF2-40B4-BE49-F238E27FC236}">
                <a16:creationId xmlns:a16="http://schemas.microsoft.com/office/drawing/2014/main" id="{1DB72E6F-C240-4B34-83DE-4E8E7E08A386}"/>
              </a:ext>
            </a:extLst>
          </p:cNvPr>
          <p:cNvPicPr>
            <a:picLocks noChangeAspect="1"/>
          </p:cNvPicPr>
          <p:nvPr/>
        </p:nvPicPr>
        <p:blipFill>
          <a:blip r:embed="rId4"/>
          <a:stretch>
            <a:fillRect/>
          </a:stretch>
        </p:blipFill>
        <p:spPr>
          <a:xfrm>
            <a:off x="3552641" y="1935179"/>
            <a:ext cx="2371725" cy="3257550"/>
          </a:xfrm>
          <a:prstGeom prst="rect">
            <a:avLst/>
          </a:prstGeom>
        </p:spPr>
      </p:pic>
      <p:pic>
        <p:nvPicPr>
          <p:cNvPr id="11" name="Picture 10">
            <a:extLst>
              <a:ext uri="{FF2B5EF4-FFF2-40B4-BE49-F238E27FC236}">
                <a16:creationId xmlns:a16="http://schemas.microsoft.com/office/drawing/2014/main" id="{CA0E1B02-731E-4616-B804-984A18A8EB67}"/>
              </a:ext>
            </a:extLst>
          </p:cNvPr>
          <p:cNvPicPr>
            <a:picLocks noChangeAspect="1"/>
          </p:cNvPicPr>
          <p:nvPr/>
        </p:nvPicPr>
        <p:blipFill>
          <a:blip r:embed="rId5"/>
          <a:stretch>
            <a:fillRect/>
          </a:stretch>
        </p:blipFill>
        <p:spPr>
          <a:xfrm>
            <a:off x="6381934" y="1935179"/>
            <a:ext cx="2314575" cy="3209925"/>
          </a:xfrm>
          <a:prstGeom prst="rect">
            <a:avLst/>
          </a:prstGeom>
        </p:spPr>
      </p:pic>
      <p:pic>
        <p:nvPicPr>
          <p:cNvPr id="12" name="Picture 11">
            <a:extLst>
              <a:ext uri="{FF2B5EF4-FFF2-40B4-BE49-F238E27FC236}">
                <a16:creationId xmlns:a16="http://schemas.microsoft.com/office/drawing/2014/main" id="{FE75EB45-E1C9-4042-BFB2-18FE4176ACE8}"/>
              </a:ext>
            </a:extLst>
          </p:cNvPr>
          <p:cNvPicPr>
            <a:picLocks noChangeAspect="1"/>
          </p:cNvPicPr>
          <p:nvPr/>
        </p:nvPicPr>
        <p:blipFill>
          <a:blip r:embed="rId6"/>
          <a:stretch>
            <a:fillRect/>
          </a:stretch>
        </p:blipFill>
        <p:spPr>
          <a:xfrm>
            <a:off x="9154077" y="1935179"/>
            <a:ext cx="2276475" cy="3200400"/>
          </a:xfrm>
          <a:prstGeom prst="rect">
            <a:avLst/>
          </a:prstGeom>
        </p:spPr>
      </p:pic>
    </p:spTree>
    <p:extLst>
      <p:ext uri="{BB962C8B-B14F-4D97-AF65-F5344CB8AC3E}">
        <p14:creationId xmlns:p14="http://schemas.microsoft.com/office/powerpoint/2010/main" val="1043038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DCC700-C791-484F-9A82-900808F189F9}"/>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b="0" i="0" u="none" strike="noStrike" kern="1200" cap="none" spc="0" normalizeH="0" baseline="0" noProof="0">
                <a:ln>
                  <a:noFill/>
                </a:ln>
                <a:effectLst/>
                <a:uLnTx/>
                <a:uFillTx/>
                <a:latin typeface="Arial"/>
                <a:cs typeface="Arial"/>
              </a:rPr>
              <a:t>      </a:t>
            </a:r>
            <a:r>
              <a:rPr lang="en-NZ" sz="2000">
                <a:latin typeface="Arial"/>
                <a:cs typeface="Arial"/>
              </a:rPr>
              <a:t>Workspace signage</a:t>
            </a:r>
            <a:endParaRPr lang="en-AU" sz="2000" b="0" i="0" u="none" strike="noStrike" kern="1200" cap="none" spc="0" normalizeH="0" baseline="0" noProof="0">
              <a:ln>
                <a:noFill/>
              </a:ln>
              <a:effectLst/>
              <a:uLnTx/>
              <a:uFillTx/>
              <a:latin typeface="Arial"/>
              <a:cs typeface="Arial"/>
            </a:endParaRPr>
          </a:p>
        </p:txBody>
      </p:sp>
      <p:sp>
        <p:nvSpPr>
          <p:cNvPr id="5" name="TextBox 4">
            <a:extLst>
              <a:ext uri="{FF2B5EF4-FFF2-40B4-BE49-F238E27FC236}">
                <a16:creationId xmlns:a16="http://schemas.microsoft.com/office/drawing/2014/main" id="{FBB7E585-C3A4-4E66-A6CD-475DC89D32D5}"/>
              </a:ext>
            </a:extLst>
          </p:cNvPr>
          <p:cNvSpPr txBox="1"/>
          <p:nvPr/>
        </p:nvSpPr>
        <p:spPr>
          <a:xfrm>
            <a:off x="6249656" y="1339952"/>
            <a:ext cx="4030125" cy="369332"/>
          </a:xfrm>
          <a:prstGeom prst="rect">
            <a:avLst/>
          </a:prstGeom>
          <a:noFill/>
        </p:spPr>
        <p:txBody>
          <a:bodyPr wrap="square" rtlCol="0">
            <a:spAutoFit/>
          </a:bodyPr>
          <a:lstStyle/>
          <a:p>
            <a:r>
              <a:rPr lang="en-AU" dirty="0"/>
              <a:t>Not all agri-businesses are on-farm.</a:t>
            </a:r>
          </a:p>
        </p:txBody>
      </p:sp>
      <p:sp>
        <p:nvSpPr>
          <p:cNvPr id="6" name="Rectangle 5">
            <a:extLst>
              <a:ext uri="{FF2B5EF4-FFF2-40B4-BE49-F238E27FC236}">
                <a16:creationId xmlns:a16="http://schemas.microsoft.com/office/drawing/2014/main" id="{A1B23AD0-E9C2-4774-BA02-2639C15C324D}"/>
              </a:ext>
            </a:extLst>
          </p:cNvPr>
          <p:cNvSpPr/>
          <p:nvPr/>
        </p:nvSpPr>
        <p:spPr>
          <a:xfrm>
            <a:off x="5378115" y="6151475"/>
            <a:ext cx="1943769" cy="369332"/>
          </a:xfrm>
          <a:prstGeom prst="rect">
            <a:avLst/>
          </a:prstGeom>
          <a:solidFill>
            <a:schemeClr val="bg1"/>
          </a:solidFill>
        </p:spPr>
        <p:txBody>
          <a:bodyPr wrap="square">
            <a:spAutoFit/>
          </a:bodyPr>
          <a:lstStyle/>
          <a:p>
            <a:r>
              <a:rPr lang="en-NZ">
                <a:solidFill>
                  <a:srgbClr val="0070C0"/>
                </a:solidFill>
                <a:hlinkClick r:id="rId3"/>
              </a:rPr>
              <a:t>Link to resources</a:t>
            </a:r>
            <a:endParaRPr lang="en-NZ">
              <a:solidFill>
                <a:srgbClr val="0070C0"/>
              </a:solidFill>
            </a:endParaRPr>
          </a:p>
        </p:txBody>
      </p:sp>
      <p:pic>
        <p:nvPicPr>
          <p:cNvPr id="3" name="Picture 2">
            <a:extLst>
              <a:ext uri="{FF2B5EF4-FFF2-40B4-BE49-F238E27FC236}">
                <a16:creationId xmlns:a16="http://schemas.microsoft.com/office/drawing/2014/main" id="{4B83E61F-23FB-47EA-9FB8-927397DFECB0}"/>
              </a:ext>
            </a:extLst>
          </p:cNvPr>
          <p:cNvPicPr>
            <a:picLocks noChangeAspect="1"/>
          </p:cNvPicPr>
          <p:nvPr/>
        </p:nvPicPr>
        <p:blipFill>
          <a:blip r:embed="rId4"/>
          <a:stretch>
            <a:fillRect/>
          </a:stretch>
        </p:blipFill>
        <p:spPr>
          <a:xfrm>
            <a:off x="915152" y="1819275"/>
            <a:ext cx="2276475" cy="3219450"/>
          </a:xfrm>
          <a:prstGeom prst="rect">
            <a:avLst/>
          </a:prstGeom>
        </p:spPr>
      </p:pic>
      <p:pic>
        <p:nvPicPr>
          <p:cNvPr id="4" name="Picture 3">
            <a:extLst>
              <a:ext uri="{FF2B5EF4-FFF2-40B4-BE49-F238E27FC236}">
                <a16:creationId xmlns:a16="http://schemas.microsoft.com/office/drawing/2014/main" id="{010EB74E-7AB1-4EE6-9D60-9786915E00F2}"/>
              </a:ext>
            </a:extLst>
          </p:cNvPr>
          <p:cNvPicPr>
            <a:picLocks noChangeAspect="1"/>
          </p:cNvPicPr>
          <p:nvPr/>
        </p:nvPicPr>
        <p:blipFill>
          <a:blip r:embed="rId5"/>
          <a:stretch>
            <a:fillRect/>
          </a:stretch>
        </p:blipFill>
        <p:spPr>
          <a:xfrm>
            <a:off x="4672012" y="2128837"/>
            <a:ext cx="2847975" cy="2600325"/>
          </a:xfrm>
          <a:prstGeom prst="rect">
            <a:avLst/>
          </a:prstGeom>
        </p:spPr>
      </p:pic>
      <p:pic>
        <p:nvPicPr>
          <p:cNvPr id="7" name="Picture 6">
            <a:extLst>
              <a:ext uri="{FF2B5EF4-FFF2-40B4-BE49-F238E27FC236}">
                <a16:creationId xmlns:a16="http://schemas.microsoft.com/office/drawing/2014/main" id="{971DFA9B-A936-45E9-A089-E1200F4BFFD3}"/>
              </a:ext>
            </a:extLst>
          </p:cNvPr>
          <p:cNvPicPr>
            <a:picLocks noChangeAspect="1"/>
          </p:cNvPicPr>
          <p:nvPr/>
        </p:nvPicPr>
        <p:blipFill>
          <a:blip r:embed="rId6"/>
          <a:stretch>
            <a:fillRect/>
          </a:stretch>
        </p:blipFill>
        <p:spPr>
          <a:xfrm>
            <a:off x="8090621" y="2128837"/>
            <a:ext cx="2943225" cy="2714625"/>
          </a:xfrm>
          <a:prstGeom prst="rect">
            <a:avLst/>
          </a:prstGeom>
        </p:spPr>
      </p:pic>
    </p:spTree>
    <p:extLst>
      <p:ext uri="{BB962C8B-B14F-4D97-AF65-F5344CB8AC3E}">
        <p14:creationId xmlns:p14="http://schemas.microsoft.com/office/powerpoint/2010/main" val="4050903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DCC700-C791-484F-9A82-900808F189F9}"/>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b="0" i="0" u="none" strike="noStrike" kern="1200" cap="none" spc="0" normalizeH="0" baseline="0" noProof="0">
                <a:ln>
                  <a:noFill/>
                </a:ln>
                <a:effectLst/>
                <a:uLnTx/>
                <a:uFillTx/>
                <a:latin typeface="Arial"/>
                <a:cs typeface="Arial"/>
              </a:rPr>
              <a:t>      </a:t>
            </a:r>
            <a:r>
              <a:rPr lang="en-NZ" sz="2000">
                <a:latin typeface="Arial"/>
                <a:cs typeface="Arial"/>
              </a:rPr>
              <a:t>Workspace signage</a:t>
            </a:r>
            <a:endParaRPr lang="en-AU" sz="2000" b="0" i="0" u="none" strike="noStrike" kern="1200" cap="none" spc="0" normalizeH="0" baseline="0" noProof="0">
              <a:ln>
                <a:noFill/>
              </a:ln>
              <a:effectLst/>
              <a:uLnTx/>
              <a:uFillTx/>
              <a:latin typeface="Arial"/>
              <a:cs typeface="Arial"/>
            </a:endParaRPr>
          </a:p>
        </p:txBody>
      </p:sp>
      <p:sp>
        <p:nvSpPr>
          <p:cNvPr id="5" name="TextBox 4">
            <a:extLst>
              <a:ext uri="{FF2B5EF4-FFF2-40B4-BE49-F238E27FC236}">
                <a16:creationId xmlns:a16="http://schemas.microsoft.com/office/drawing/2014/main" id="{EDF68803-0A31-4CAE-A8A6-B19675BE51DE}"/>
              </a:ext>
            </a:extLst>
          </p:cNvPr>
          <p:cNvSpPr txBox="1"/>
          <p:nvPr/>
        </p:nvSpPr>
        <p:spPr>
          <a:xfrm>
            <a:off x="1186768" y="974193"/>
            <a:ext cx="9847078" cy="369332"/>
          </a:xfrm>
          <a:prstGeom prst="rect">
            <a:avLst/>
          </a:prstGeom>
          <a:noFill/>
        </p:spPr>
        <p:txBody>
          <a:bodyPr wrap="square" rtlCol="0">
            <a:spAutoFit/>
          </a:bodyPr>
          <a:lstStyle/>
          <a:p>
            <a:r>
              <a:rPr lang="en-AU"/>
              <a:t>Not all agri-businesses are on-farm.</a:t>
            </a:r>
          </a:p>
        </p:txBody>
      </p:sp>
      <p:sp>
        <p:nvSpPr>
          <p:cNvPr id="8" name="Rectangle 7">
            <a:extLst>
              <a:ext uri="{FF2B5EF4-FFF2-40B4-BE49-F238E27FC236}">
                <a16:creationId xmlns:a16="http://schemas.microsoft.com/office/drawing/2014/main" id="{842E6C37-9FC8-49DC-B10E-93E139C34A0A}"/>
              </a:ext>
            </a:extLst>
          </p:cNvPr>
          <p:cNvSpPr/>
          <p:nvPr/>
        </p:nvSpPr>
        <p:spPr>
          <a:xfrm>
            <a:off x="5138422" y="6046312"/>
            <a:ext cx="1943769" cy="369332"/>
          </a:xfrm>
          <a:prstGeom prst="rect">
            <a:avLst/>
          </a:prstGeom>
          <a:solidFill>
            <a:schemeClr val="bg1"/>
          </a:solidFill>
        </p:spPr>
        <p:txBody>
          <a:bodyPr wrap="square">
            <a:spAutoFit/>
          </a:bodyPr>
          <a:lstStyle/>
          <a:p>
            <a:r>
              <a:rPr lang="en-NZ">
                <a:solidFill>
                  <a:srgbClr val="0070C0"/>
                </a:solidFill>
                <a:hlinkClick r:id="rId3"/>
              </a:rPr>
              <a:t>Link to resources</a:t>
            </a:r>
            <a:endParaRPr lang="en-NZ">
              <a:solidFill>
                <a:srgbClr val="0070C0"/>
              </a:solidFill>
            </a:endParaRPr>
          </a:p>
        </p:txBody>
      </p:sp>
      <p:pic>
        <p:nvPicPr>
          <p:cNvPr id="3" name="Picture 2">
            <a:extLst>
              <a:ext uri="{FF2B5EF4-FFF2-40B4-BE49-F238E27FC236}">
                <a16:creationId xmlns:a16="http://schemas.microsoft.com/office/drawing/2014/main" id="{38BFD626-6F1E-4380-813D-46DA64B2614A}"/>
              </a:ext>
            </a:extLst>
          </p:cNvPr>
          <p:cNvPicPr>
            <a:picLocks noChangeAspect="1"/>
          </p:cNvPicPr>
          <p:nvPr/>
        </p:nvPicPr>
        <p:blipFill>
          <a:blip r:embed="rId4"/>
          <a:stretch>
            <a:fillRect/>
          </a:stretch>
        </p:blipFill>
        <p:spPr>
          <a:xfrm>
            <a:off x="1158154" y="1848852"/>
            <a:ext cx="2447925" cy="3352800"/>
          </a:xfrm>
          <a:prstGeom prst="rect">
            <a:avLst/>
          </a:prstGeom>
        </p:spPr>
      </p:pic>
      <p:pic>
        <p:nvPicPr>
          <p:cNvPr id="4" name="Picture 3">
            <a:extLst>
              <a:ext uri="{FF2B5EF4-FFF2-40B4-BE49-F238E27FC236}">
                <a16:creationId xmlns:a16="http://schemas.microsoft.com/office/drawing/2014/main" id="{4053158A-2180-4474-8774-83F9BFB02373}"/>
              </a:ext>
            </a:extLst>
          </p:cNvPr>
          <p:cNvPicPr>
            <a:picLocks noChangeAspect="1"/>
          </p:cNvPicPr>
          <p:nvPr/>
        </p:nvPicPr>
        <p:blipFill>
          <a:blip r:embed="rId5"/>
          <a:stretch>
            <a:fillRect/>
          </a:stretch>
        </p:blipFill>
        <p:spPr>
          <a:xfrm>
            <a:off x="4019550" y="1934577"/>
            <a:ext cx="2305050" cy="3267075"/>
          </a:xfrm>
          <a:prstGeom prst="rect">
            <a:avLst/>
          </a:prstGeom>
        </p:spPr>
      </p:pic>
      <p:pic>
        <p:nvPicPr>
          <p:cNvPr id="10" name="Picture 9">
            <a:extLst>
              <a:ext uri="{FF2B5EF4-FFF2-40B4-BE49-F238E27FC236}">
                <a16:creationId xmlns:a16="http://schemas.microsoft.com/office/drawing/2014/main" id="{8CA9C9A0-2B68-4BDA-A116-068E69EED87D}"/>
              </a:ext>
            </a:extLst>
          </p:cNvPr>
          <p:cNvPicPr>
            <a:picLocks noChangeAspect="1"/>
          </p:cNvPicPr>
          <p:nvPr/>
        </p:nvPicPr>
        <p:blipFill>
          <a:blip r:embed="rId6"/>
          <a:stretch>
            <a:fillRect/>
          </a:stretch>
        </p:blipFill>
        <p:spPr>
          <a:xfrm>
            <a:off x="6738071" y="2091739"/>
            <a:ext cx="4295775" cy="3067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36481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D529FC-1C4F-48F8-BFDD-0EA1E67953DE}"/>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b="0" i="0" u="none" strike="noStrike" kern="1200" cap="none" spc="0" normalizeH="0" baseline="0" noProof="0">
                <a:ln>
                  <a:noFill/>
                </a:ln>
                <a:effectLst/>
                <a:uLnTx/>
                <a:uFillTx/>
                <a:latin typeface="Arial"/>
                <a:cs typeface="Arial"/>
              </a:rPr>
              <a:t>      </a:t>
            </a:r>
            <a:r>
              <a:rPr lang="en-NZ" sz="2000">
                <a:latin typeface="Arial"/>
                <a:cs typeface="Arial"/>
              </a:rPr>
              <a:t>Workspace signage</a:t>
            </a:r>
            <a:endParaRPr lang="en-AU" sz="2000" b="0" i="0" u="none" strike="noStrike" kern="1200" cap="none" spc="0" normalizeH="0" baseline="0" noProof="0">
              <a:ln>
                <a:noFill/>
              </a:ln>
              <a:effectLst/>
              <a:uLnTx/>
              <a:uFillTx/>
              <a:latin typeface="Arial"/>
              <a:cs typeface="Arial"/>
            </a:endParaRPr>
          </a:p>
        </p:txBody>
      </p:sp>
      <p:sp>
        <p:nvSpPr>
          <p:cNvPr id="7" name="Rectangle 6">
            <a:extLst>
              <a:ext uri="{FF2B5EF4-FFF2-40B4-BE49-F238E27FC236}">
                <a16:creationId xmlns:a16="http://schemas.microsoft.com/office/drawing/2014/main" id="{BBD5C212-71FE-4B4C-911B-CD8D07C925BA}"/>
              </a:ext>
            </a:extLst>
          </p:cNvPr>
          <p:cNvSpPr/>
          <p:nvPr/>
        </p:nvSpPr>
        <p:spPr>
          <a:xfrm>
            <a:off x="5378115" y="6151475"/>
            <a:ext cx="1943769" cy="369332"/>
          </a:xfrm>
          <a:prstGeom prst="rect">
            <a:avLst/>
          </a:prstGeom>
          <a:solidFill>
            <a:schemeClr val="bg1"/>
          </a:solidFill>
        </p:spPr>
        <p:txBody>
          <a:bodyPr wrap="square">
            <a:spAutoFit/>
          </a:bodyPr>
          <a:lstStyle/>
          <a:p>
            <a:r>
              <a:rPr lang="en-NZ">
                <a:solidFill>
                  <a:srgbClr val="0070C0"/>
                </a:solidFill>
                <a:hlinkClick r:id="rId2"/>
              </a:rPr>
              <a:t>Link to resources</a:t>
            </a:r>
            <a:endParaRPr lang="en-NZ">
              <a:solidFill>
                <a:srgbClr val="0070C0"/>
              </a:solidFill>
            </a:endParaRPr>
          </a:p>
        </p:txBody>
      </p:sp>
      <p:pic>
        <p:nvPicPr>
          <p:cNvPr id="2" name="Picture 1">
            <a:extLst>
              <a:ext uri="{FF2B5EF4-FFF2-40B4-BE49-F238E27FC236}">
                <a16:creationId xmlns:a16="http://schemas.microsoft.com/office/drawing/2014/main" id="{E6728781-7CAA-44E1-AC6D-4DDABA3AA591}"/>
              </a:ext>
            </a:extLst>
          </p:cNvPr>
          <p:cNvPicPr>
            <a:picLocks noChangeAspect="1"/>
          </p:cNvPicPr>
          <p:nvPr/>
        </p:nvPicPr>
        <p:blipFill>
          <a:blip r:embed="rId3"/>
          <a:stretch>
            <a:fillRect/>
          </a:stretch>
        </p:blipFill>
        <p:spPr>
          <a:xfrm>
            <a:off x="2401514" y="1849528"/>
            <a:ext cx="2976601" cy="3902394"/>
          </a:xfrm>
          <a:prstGeom prst="rect">
            <a:avLst/>
          </a:prstGeom>
        </p:spPr>
      </p:pic>
      <p:pic>
        <p:nvPicPr>
          <p:cNvPr id="3" name="Picture 2">
            <a:extLst>
              <a:ext uri="{FF2B5EF4-FFF2-40B4-BE49-F238E27FC236}">
                <a16:creationId xmlns:a16="http://schemas.microsoft.com/office/drawing/2014/main" id="{983C7562-490B-49D1-B673-EFA1079DAC57}"/>
              </a:ext>
            </a:extLst>
          </p:cNvPr>
          <p:cNvPicPr>
            <a:picLocks noChangeAspect="1"/>
          </p:cNvPicPr>
          <p:nvPr/>
        </p:nvPicPr>
        <p:blipFill>
          <a:blip r:embed="rId4"/>
          <a:stretch>
            <a:fillRect/>
          </a:stretch>
        </p:blipFill>
        <p:spPr>
          <a:xfrm>
            <a:off x="5734865" y="1849528"/>
            <a:ext cx="2964882" cy="3960989"/>
          </a:xfrm>
          <a:prstGeom prst="rect">
            <a:avLst/>
          </a:prstGeom>
        </p:spPr>
      </p:pic>
    </p:spTree>
    <p:extLst>
      <p:ext uri="{BB962C8B-B14F-4D97-AF65-F5344CB8AC3E}">
        <p14:creationId xmlns:p14="http://schemas.microsoft.com/office/powerpoint/2010/main" val="572834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F1EE91-3F6C-4957-9651-356FE4A88A0F}"/>
              </a:ext>
            </a:extLst>
          </p:cNvPr>
          <p:cNvSpPr>
            <a:spLocks noGrp="1"/>
          </p:cNvSpPr>
          <p:nvPr>
            <p:ph type="ctrTitle"/>
          </p:nvPr>
        </p:nvSpPr>
        <p:spPr>
          <a:xfrm>
            <a:off x="719137" y="2911174"/>
            <a:ext cx="7113299" cy="1739484"/>
          </a:xfrm>
        </p:spPr>
        <p:txBody>
          <a:bodyPr/>
          <a:lstStyle/>
          <a:p>
            <a:r>
              <a:rPr lang="en-AU">
                <a:cs typeface="Arial" panose="020B0604020202020204" pitchFamily="34" charset="0"/>
              </a:rPr>
              <a:t>Indigenous </a:t>
            </a:r>
            <a:r>
              <a:rPr lang="en-NZ">
                <a:cs typeface="Arial" panose="020B0604020202020204" pitchFamily="34" charset="0"/>
              </a:rPr>
              <a:t>community content</a:t>
            </a:r>
            <a:endParaRPr lang="en-AU" b="1"/>
          </a:p>
        </p:txBody>
      </p:sp>
      <p:sp>
        <p:nvSpPr>
          <p:cNvPr id="3" name="Slide Number Placeholder 2">
            <a:extLst>
              <a:ext uri="{FF2B5EF4-FFF2-40B4-BE49-F238E27FC236}">
                <a16:creationId xmlns:a16="http://schemas.microsoft.com/office/drawing/2014/main" id="{03402C28-6CBA-443A-B94E-59721EE88334}"/>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ED562-CD28-4D78-A733-1D85828F2EA0}" type="slidenum">
              <a:rPr kumimoji="0" lang="en-AU"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6D88F3EF-8774-4B85-B9DC-BA95CD25D398}"/>
              </a:ext>
            </a:extLst>
          </p:cNvPr>
          <p:cNvSpPr/>
          <p:nvPr/>
        </p:nvSpPr>
        <p:spPr>
          <a:xfrm>
            <a:off x="612559" y="284085"/>
            <a:ext cx="3435658" cy="1455938"/>
          </a:xfrm>
          <a:prstGeom prst="rect">
            <a:avLst/>
          </a:prstGeom>
          <a:solidFill>
            <a:srgbClr val="212E62"/>
          </a:solidFill>
          <a:ln>
            <a:solidFill>
              <a:srgbClr val="212E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534987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F1EE91-3F6C-4957-9651-356FE4A88A0F}"/>
              </a:ext>
            </a:extLst>
          </p:cNvPr>
          <p:cNvSpPr>
            <a:spLocks noGrp="1"/>
          </p:cNvSpPr>
          <p:nvPr>
            <p:ph type="ctrTitle"/>
          </p:nvPr>
        </p:nvSpPr>
        <p:spPr>
          <a:xfrm>
            <a:off x="719137" y="2911174"/>
            <a:ext cx="7113299" cy="1739484"/>
          </a:xfrm>
        </p:spPr>
        <p:txBody>
          <a:bodyPr/>
          <a:lstStyle/>
          <a:p>
            <a:r>
              <a:rPr lang="en-AU" b="1" dirty="0"/>
              <a:t>Being COVID Safe</a:t>
            </a:r>
          </a:p>
        </p:txBody>
      </p:sp>
      <p:sp>
        <p:nvSpPr>
          <p:cNvPr id="3" name="Slide Number Placeholder 2">
            <a:extLst>
              <a:ext uri="{FF2B5EF4-FFF2-40B4-BE49-F238E27FC236}">
                <a16:creationId xmlns:a16="http://schemas.microsoft.com/office/drawing/2014/main" id="{03402C28-6CBA-443A-B94E-59721EE88334}"/>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ED562-CD28-4D78-A733-1D85828F2EA0}" type="slidenum">
              <a:rPr kumimoji="0" lang="en-AU"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6D88F3EF-8774-4B85-B9DC-BA95CD25D398}"/>
              </a:ext>
            </a:extLst>
          </p:cNvPr>
          <p:cNvSpPr/>
          <p:nvPr/>
        </p:nvSpPr>
        <p:spPr>
          <a:xfrm>
            <a:off x="612559" y="284085"/>
            <a:ext cx="3435658" cy="1455938"/>
          </a:xfrm>
          <a:prstGeom prst="rect">
            <a:avLst/>
          </a:prstGeom>
          <a:solidFill>
            <a:srgbClr val="212E62"/>
          </a:solidFill>
          <a:ln>
            <a:solidFill>
              <a:srgbClr val="212E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445447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CD6B3A-39AE-435A-8518-6089896F9DE2}"/>
              </a:ext>
            </a:extLst>
          </p:cNvPr>
          <p:cNvSpPr/>
          <p:nvPr/>
        </p:nvSpPr>
        <p:spPr>
          <a:xfrm>
            <a:off x="0" y="-35511"/>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a:solidFill>
                  <a:schemeClr val="bg1"/>
                </a:solidFill>
                <a:latin typeface="Arial" panose="020B0604020202020204" pitchFamily="34" charset="0"/>
                <a:cs typeface="Arial" panose="020B0604020202020204" pitchFamily="34" charset="0"/>
              </a:rPr>
              <a:t>     </a:t>
            </a:r>
            <a:r>
              <a:rPr lang="en-AU" sz="2000">
                <a:latin typeface="Arial" panose="020B0604020202020204" pitchFamily="34" charset="0"/>
                <a:cs typeface="Arial" panose="020B0604020202020204" pitchFamily="34" charset="0"/>
              </a:rPr>
              <a:t>Indigenous </a:t>
            </a:r>
            <a:r>
              <a:rPr lang="en-NZ" sz="2000">
                <a:latin typeface="Arial" panose="020B0604020202020204" pitchFamily="34" charset="0"/>
                <a:cs typeface="Arial" panose="020B0604020202020204" pitchFamily="34" charset="0"/>
              </a:rPr>
              <a:t>community content: re</a:t>
            </a:r>
            <a:r>
              <a:rPr lang="en-AU" sz="2000">
                <a:solidFill>
                  <a:schemeClr val="bg1"/>
                </a:solidFill>
                <a:latin typeface="Arial" panose="020B0604020202020204" pitchFamily="34" charset="0"/>
                <a:cs typeface="Arial" panose="020B0604020202020204" pitchFamily="34" charset="0"/>
              </a:rPr>
              <a:t>sources and guidance for staying COVID Safe</a:t>
            </a:r>
            <a:endParaRPr lang="en-AU" sz="20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EF6FB99-C9BE-4697-8455-D59C08AF741E}"/>
              </a:ext>
            </a:extLst>
          </p:cNvPr>
          <p:cNvSpPr/>
          <p:nvPr/>
        </p:nvSpPr>
        <p:spPr>
          <a:xfrm>
            <a:off x="455801" y="861050"/>
            <a:ext cx="4848837" cy="5832366"/>
          </a:xfrm>
          <a:prstGeom prst="rect">
            <a:avLst/>
          </a:prstGeom>
        </p:spPr>
        <p:txBody>
          <a:bodyPr wrap="square">
            <a:spAutoFit/>
          </a:bodyPr>
          <a:lstStyle/>
          <a:p>
            <a:r>
              <a:rPr lang="en-AU" sz="1200" b="1"/>
              <a:t>Keeping your mob COVID safe</a:t>
            </a:r>
          </a:p>
          <a:p>
            <a:pPr>
              <a:spcAft>
                <a:spcPts val="1200"/>
              </a:spcAft>
            </a:pPr>
            <a:r>
              <a:rPr lang="en-AU" sz="1200"/>
              <a:t>To help protect the community from COVID-19:</a:t>
            </a:r>
            <a:endParaRPr lang="en-AU" sz="1600"/>
          </a:p>
          <a:p>
            <a:pPr marL="171450" indent="-171450">
              <a:spcAft>
                <a:spcPts val="600"/>
              </a:spcAft>
              <a:buFont typeface="Arial" panose="020B0604020202020204" pitchFamily="34" charset="0"/>
              <a:buChar char="•"/>
            </a:pPr>
            <a:r>
              <a:rPr lang="en-AU" sz="1200"/>
              <a:t>Anyone with symptoms, even mild symptoms, should get tested. Visit a COVID-19 testing clinic or call your doctor or Aboriginal Medical Service to ask for a test</a:t>
            </a:r>
          </a:p>
          <a:p>
            <a:pPr marL="171450" indent="-171450">
              <a:spcAft>
                <a:spcPts val="600"/>
              </a:spcAft>
              <a:buFont typeface="Arial" panose="020B0604020202020204" pitchFamily="34" charset="0"/>
              <a:buChar char="•"/>
            </a:pPr>
            <a:r>
              <a:rPr lang="en-AU" sz="1200"/>
              <a:t>Stay a safe distance from others where possible - that means 1.5 metres or two big steps</a:t>
            </a:r>
          </a:p>
          <a:p>
            <a:pPr marL="171450" indent="-171450">
              <a:spcAft>
                <a:spcPts val="600"/>
              </a:spcAft>
              <a:buFont typeface="Arial" panose="020B0604020202020204" pitchFamily="34" charset="0"/>
              <a:buChar char="•"/>
            </a:pPr>
            <a:r>
              <a:rPr lang="en-AU" sz="1200"/>
              <a:t>Wear a mask when you can’t distance</a:t>
            </a:r>
          </a:p>
          <a:p>
            <a:pPr marL="171450" indent="-171450">
              <a:spcAft>
                <a:spcPts val="600"/>
              </a:spcAft>
              <a:buFont typeface="Arial" panose="020B0604020202020204" pitchFamily="34" charset="0"/>
              <a:buChar char="•"/>
            </a:pPr>
            <a:r>
              <a:rPr lang="en-AU" sz="1200"/>
              <a:t>If you're unwell, stay at home</a:t>
            </a:r>
          </a:p>
          <a:p>
            <a:pPr marL="171450" indent="-171450">
              <a:spcAft>
                <a:spcPts val="600"/>
              </a:spcAft>
              <a:buFont typeface="Arial" panose="020B0604020202020204" pitchFamily="34" charset="0"/>
              <a:buChar char="•"/>
            </a:pPr>
            <a:r>
              <a:rPr lang="en-AU" sz="1200"/>
              <a:t>Wash your hands often with soapy water or hand sanitiser.</a:t>
            </a:r>
          </a:p>
          <a:p>
            <a:pPr>
              <a:spcAft>
                <a:spcPts val="1200"/>
              </a:spcAft>
            </a:pPr>
            <a:endParaRPr lang="en-AU" sz="1200"/>
          </a:p>
          <a:p>
            <a:r>
              <a:rPr lang="en-AU" sz="1200" b="1"/>
              <a:t>COVID-19 testing</a:t>
            </a:r>
          </a:p>
          <a:p>
            <a:r>
              <a:rPr lang="en-AU" sz="1200"/>
              <a:t>It only takes one person to spread COVID-19 in the community. Get tested, even if you only have one symptom, and self-isolate immediately.</a:t>
            </a:r>
          </a:p>
          <a:p>
            <a:pPr>
              <a:spcBef>
                <a:spcPts val="1200"/>
              </a:spcBef>
              <a:spcAft>
                <a:spcPts val="1200"/>
              </a:spcAft>
            </a:pPr>
            <a:r>
              <a:rPr lang="en-AU" sz="1200"/>
              <a:t>COVID-19 symptoms include fever, coughing, sore or scratchy throat, shortness of breath, runny nose and loss of smell or taste.</a:t>
            </a:r>
          </a:p>
          <a:p>
            <a:pPr>
              <a:spcAft>
                <a:spcPts val="1200"/>
              </a:spcAft>
            </a:pPr>
            <a:r>
              <a:rPr lang="en-AU" sz="1200"/>
              <a:t>You only need one symptom to get tested, and it can be mild. You might think it’s a cold or the flu but it could be COVID-19, and you can’t tell without a test.</a:t>
            </a:r>
          </a:p>
          <a:p>
            <a:pPr>
              <a:spcAft>
                <a:spcPts val="1200"/>
              </a:spcAft>
            </a:pPr>
            <a:r>
              <a:rPr lang="en-AU" sz="1200"/>
              <a:t>Testing is safe – all staff wear protective gear and you will have a safe place to wait.</a:t>
            </a:r>
          </a:p>
          <a:p>
            <a:pPr>
              <a:spcAft>
                <a:spcPts val="1200"/>
              </a:spcAft>
            </a:pPr>
            <a:r>
              <a:rPr lang="en-AU" sz="1200"/>
              <a:t>Testing is free at a public testing clinic. You don’t need a Medicare card. You can find your nearest testing clinic at </a:t>
            </a:r>
            <a:r>
              <a:rPr lang="en-AU" sz="1200">
                <a:hlinkClick r:id="rId2"/>
              </a:rPr>
              <a:t>nsw.gov.au</a:t>
            </a:r>
            <a:r>
              <a:rPr lang="en-AU" sz="1200"/>
              <a:t> or contact your doctor of Aboriginal medical service.</a:t>
            </a:r>
          </a:p>
        </p:txBody>
      </p:sp>
      <p:sp>
        <p:nvSpPr>
          <p:cNvPr id="7" name="Rectangle 6">
            <a:extLst>
              <a:ext uri="{FF2B5EF4-FFF2-40B4-BE49-F238E27FC236}">
                <a16:creationId xmlns:a16="http://schemas.microsoft.com/office/drawing/2014/main" id="{ECFDCC1D-6CF4-4064-A473-1B006FD1F143}"/>
              </a:ext>
            </a:extLst>
          </p:cNvPr>
          <p:cNvSpPr/>
          <p:nvPr/>
        </p:nvSpPr>
        <p:spPr>
          <a:xfrm>
            <a:off x="6442746" y="3615846"/>
            <a:ext cx="4571999" cy="2169825"/>
          </a:xfrm>
          <a:prstGeom prst="rect">
            <a:avLst/>
          </a:prstGeom>
        </p:spPr>
        <p:txBody>
          <a:bodyPr wrap="square">
            <a:spAutoFit/>
          </a:bodyPr>
          <a:lstStyle/>
          <a:p>
            <a:r>
              <a:rPr lang="en-AU" sz="1200" b="1"/>
              <a:t>When to wear a mask</a:t>
            </a:r>
          </a:p>
          <a:p>
            <a:r>
              <a:rPr lang="en-AU" sz="1200"/>
              <a:t>To</a:t>
            </a:r>
            <a:r>
              <a:rPr lang="en-AU" sz="1200" b="1"/>
              <a:t> </a:t>
            </a:r>
            <a:r>
              <a:rPr lang="en-AU" sz="1200"/>
              <a:t>protect yourself and your mob, you should wear a face mask if you:</a:t>
            </a:r>
          </a:p>
          <a:p>
            <a:endParaRPr lang="en-AU" sz="1200"/>
          </a:p>
          <a:p>
            <a:pPr marL="171450" indent="-171450">
              <a:spcAft>
                <a:spcPts val="600"/>
              </a:spcAft>
              <a:buFont typeface="Arial" panose="020B0604020202020204" pitchFamily="34" charset="0"/>
              <a:buChar char="•"/>
            </a:pPr>
            <a:r>
              <a:rPr lang="en-AU" sz="1200"/>
              <a:t>can’t stay two big steps away from people</a:t>
            </a:r>
          </a:p>
          <a:p>
            <a:pPr marL="171450" indent="-171450">
              <a:spcAft>
                <a:spcPts val="600"/>
              </a:spcAft>
              <a:buFont typeface="Arial" panose="020B0604020202020204" pitchFamily="34" charset="0"/>
              <a:buChar char="•"/>
            </a:pPr>
            <a:r>
              <a:rPr lang="en-AU" sz="1200"/>
              <a:t>have symptoms and are going to get tested</a:t>
            </a:r>
          </a:p>
          <a:p>
            <a:pPr marL="171450" indent="-171450">
              <a:spcAft>
                <a:spcPts val="600"/>
              </a:spcAft>
              <a:buFont typeface="Arial" panose="020B0604020202020204" pitchFamily="34" charset="0"/>
              <a:buChar char="•"/>
            </a:pPr>
            <a:r>
              <a:rPr lang="en-AU" sz="1200"/>
              <a:t>are in isolation in the same room as another person</a:t>
            </a:r>
          </a:p>
          <a:p>
            <a:pPr marL="171450" indent="-171450">
              <a:spcAft>
                <a:spcPts val="600"/>
              </a:spcAft>
              <a:buFont typeface="Arial" panose="020B0604020202020204" pitchFamily="34" charset="0"/>
              <a:buChar char="•"/>
            </a:pPr>
            <a:r>
              <a:rPr lang="en-AU" sz="1200"/>
              <a:t>NSW Health strongly recommends people wear a mask when unable to physically distance, particularly on public transport and in other indoor settings, to keep everyone safe. Do not use public transport if you are unwell - stay home and get tested immediately.</a:t>
            </a:r>
          </a:p>
        </p:txBody>
      </p:sp>
      <p:pic>
        <p:nvPicPr>
          <p:cNvPr id="2050" name="Picture 2">
            <a:extLst>
              <a:ext uri="{FF2B5EF4-FFF2-40B4-BE49-F238E27FC236}">
                <a16:creationId xmlns:a16="http://schemas.microsoft.com/office/drawing/2014/main" id="{17281CF2-6EBC-40D7-9B7A-30723B7329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78787" y="810719"/>
            <a:ext cx="2751586" cy="275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798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675D0E-A491-41FB-8B60-079F39F8A391}"/>
              </a:ext>
            </a:extLst>
          </p:cNvPr>
          <p:cNvSpPr/>
          <p:nvPr/>
        </p:nvSpPr>
        <p:spPr>
          <a:xfrm>
            <a:off x="0" y="-35511"/>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a:solidFill>
                  <a:schemeClr val="bg1"/>
                </a:solidFill>
                <a:latin typeface="Arial" panose="020B0604020202020204" pitchFamily="34" charset="0"/>
                <a:cs typeface="Arial" panose="020B0604020202020204" pitchFamily="34" charset="0"/>
              </a:rPr>
              <a:t>        Indigenous </a:t>
            </a:r>
            <a:r>
              <a:rPr lang="en-NZ" sz="2000">
                <a:solidFill>
                  <a:schemeClr val="bg1"/>
                </a:solidFill>
                <a:latin typeface="Arial" panose="020B0604020202020204" pitchFamily="34" charset="0"/>
                <a:cs typeface="Arial" panose="020B0604020202020204" pitchFamily="34" charset="0"/>
              </a:rPr>
              <a:t>community content</a:t>
            </a:r>
            <a:endParaRPr lang="en-AU" sz="20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pic>
        <p:nvPicPr>
          <p:cNvPr id="2" name="Picture 2" descr="Graphical user interface, text, application, chat or text message&#10;&#10;Description automatically generated">
            <a:extLst>
              <a:ext uri="{FF2B5EF4-FFF2-40B4-BE49-F238E27FC236}">
                <a16:creationId xmlns:a16="http://schemas.microsoft.com/office/drawing/2014/main" id="{740AB1A6-2889-472B-93D8-B45CFAC361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877" y="1126775"/>
            <a:ext cx="3009295" cy="4253688"/>
          </a:xfrm>
          <a:prstGeom prst="rect">
            <a:avLst/>
          </a:prstGeom>
        </p:spPr>
      </p:pic>
      <p:pic>
        <p:nvPicPr>
          <p:cNvPr id="3" name="Picture 5" descr="A person holding a sign&#10;&#10;Description automatically generated">
            <a:extLst>
              <a:ext uri="{FF2B5EF4-FFF2-40B4-BE49-F238E27FC236}">
                <a16:creationId xmlns:a16="http://schemas.microsoft.com/office/drawing/2014/main" id="{7A1302BB-0A12-47F5-9AE9-283E15B7D3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7353" y="1132049"/>
            <a:ext cx="3045580" cy="4267329"/>
          </a:xfrm>
          <a:prstGeom prst="rect">
            <a:avLst/>
          </a:prstGeom>
        </p:spPr>
      </p:pic>
      <p:pic>
        <p:nvPicPr>
          <p:cNvPr id="6" name="Picture 6" descr="A picture containing shape&#10;&#10;Description automatically generated">
            <a:extLst>
              <a:ext uri="{FF2B5EF4-FFF2-40B4-BE49-F238E27FC236}">
                <a16:creationId xmlns:a16="http://schemas.microsoft.com/office/drawing/2014/main" id="{8DF95C82-AB83-4F4B-8987-EB41468FC0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17542" y="1131437"/>
            <a:ext cx="2985104" cy="4268556"/>
          </a:xfrm>
          <a:prstGeom prst="rect">
            <a:avLst/>
          </a:prstGeom>
        </p:spPr>
      </p:pic>
      <p:sp>
        <p:nvSpPr>
          <p:cNvPr id="8" name="TextBox 7">
            <a:extLst>
              <a:ext uri="{FF2B5EF4-FFF2-40B4-BE49-F238E27FC236}">
                <a16:creationId xmlns:a16="http://schemas.microsoft.com/office/drawing/2014/main" id="{35898C42-16E2-4E10-A886-31D8E7301C3A}"/>
              </a:ext>
            </a:extLst>
          </p:cNvPr>
          <p:cNvSpPr txBox="1"/>
          <p:nvPr/>
        </p:nvSpPr>
        <p:spPr>
          <a:xfrm>
            <a:off x="1368216" y="5399378"/>
            <a:ext cx="19512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a:solidFill>
                  <a:srgbClr val="0070C0"/>
                </a:solidFill>
                <a:hlinkClick r:id="rId6"/>
              </a:rPr>
              <a:t>Link to download</a:t>
            </a:r>
          </a:p>
        </p:txBody>
      </p:sp>
      <p:sp>
        <p:nvSpPr>
          <p:cNvPr id="9" name="TextBox 8">
            <a:extLst>
              <a:ext uri="{FF2B5EF4-FFF2-40B4-BE49-F238E27FC236}">
                <a16:creationId xmlns:a16="http://schemas.microsoft.com/office/drawing/2014/main" id="{C515BF51-0131-41FC-B149-57ACA81CBF2A}"/>
              </a:ext>
            </a:extLst>
          </p:cNvPr>
          <p:cNvSpPr txBox="1"/>
          <p:nvPr/>
        </p:nvSpPr>
        <p:spPr>
          <a:xfrm>
            <a:off x="5120398" y="5399378"/>
            <a:ext cx="19512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a:solidFill>
                  <a:srgbClr val="0070C0"/>
                </a:solidFill>
                <a:hlinkClick r:id="rId7"/>
              </a:rPr>
              <a:t>Link to download</a:t>
            </a:r>
          </a:p>
        </p:txBody>
      </p:sp>
      <p:sp>
        <p:nvSpPr>
          <p:cNvPr id="10" name="TextBox 9">
            <a:extLst>
              <a:ext uri="{FF2B5EF4-FFF2-40B4-BE49-F238E27FC236}">
                <a16:creationId xmlns:a16="http://schemas.microsoft.com/office/drawing/2014/main" id="{6EB8D71F-A75C-42C1-9B4A-F8B7F298F287}"/>
              </a:ext>
            </a:extLst>
          </p:cNvPr>
          <p:cNvSpPr txBox="1"/>
          <p:nvPr/>
        </p:nvSpPr>
        <p:spPr>
          <a:xfrm>
            <a:off x="8641806" y="5399378"/>
            <a:ext cx="19512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a:solidFill>
                  <a:srgbClr val="0070C0"/>
                </a:solidFill>
                <a:hlinkClick r:id="rId8"/>
              </a:rPr>
              <a:t>Link to download</a:t>
            </a:r>
          </a:p>
        </p:txBody>
      </p:sp>
    </p:spTree>
    <p:extLst>
      <p:ext uri="{BB962C8B-B14F-4D97-AF65-F5344CB8AC3E}">
        <p14:creationId xmlns:p14="http://schemas.microsoft.com/office/powerpoint/2010/main" val="1228374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4A03AD-915A-4C63-A31C-81957C3C56D8}"/>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b="0" i="0" u="none" strike="noStrike" kern="1200" cap="none" spc="0" normalizeH="0" baseline="0" noProof="0">
                <a:ln>
                  <a:noFill/>
                </a:ln>
                <a:effectLst/>
                <a:uLnTx/>
                <a:uFillTx/>
                <a:latin typeface="Arial"/>
                <a:cs typeface="Arial"/>
              </a:rPr>
              <a:t>      </a:t>
            </a:r>
            <a:r>
              <a:rPr lang="en-NZ" sz="2000">
                <a:latin typeface="Arial"/>
                <a:cs typeface="Arial"/>
              </a:rPr>
              <a:t>Social tiles: aboriginal communities</a:t>
            </a:r>
            <a:endParaRPr lang="en-AU" sz="2000" b="0" i="0" u="none" strike="noStrike" kern="1200" cap="none" spc="0" normalizeH="0" baseline="0" noProof="0">
              <a:ln>
                <a:noFill/>
              </a:ln>
              <a:effectLst/>
              <a:uLnTx/>
              <a:uFillTx/>
              <a:latin typeface="Arial"/>
              <a:cs typeface="Arial"/>
            </a:endParaRPr>
          </a:p>
        </p:txBody>
      </p:sp>
      <p:pic>
        <p:nvPicPr>
          <p:cNvPr id="1026" name="Picture 2">
            <a:extLst>
              <a:ext uri="{FF2B5EF4-FFF2-40B4-BE49-F238E27FC236}">
                <a16:creationId xmlns:a16="http://schemas.microsoft.com/office/drawing/2014/main" id="{2F19D809-24F7-4E46-A5AB-D9EF058FCE6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8143" y="987463"/>
            <a:ext cx="2539784" cy="25397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1A6ACF5-7B56-49A9-B815-0552F86B66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03766" y="3812188"/>
            <a:ext cx="2539784" cy="25397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4F12E15-109B-4704-BC06-A589CBB8747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8143" y="3812188"/>
            <a:ext cx="2539784" cy="25397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E4BFDC6-0E2B-47CE-A3EC-86F843F5D11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69392" y="987463"/>
            <a:ext cx="2539784" cy="25397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3F10576-6341-4F5B-B182-7A19AB6F032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03767" y="987462"/>
            <a:ext cx="2539785" cy="25397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A3E426F8-89FC-40CD-B60C-9DF6529935F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69390" y="3812188"/>
            <a:ext cx="2539786" cy="25397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7A56366-9CF3-4E4E-B69C-B890E7FC726B}"/>
              </a:ext>
            </a:extLst>
          </p:cNvPr>
          <p:cNvSpPr txBox="1"/>
          <p:nvPr/>
        </p:nvSpPr>
        <p:spPr>
          <a:xfrm>
            <a:off x="878047" y="6483024"/>
            <a:ext cx="5217953" cy="307777"/>
          </a:xfrm>
          <a:prstGeom prst="rect">
            <a:avLst/>
          </a:prstGeom>
          <a:noFill/>
        </p:spPr>
        <p:txBody>
          <a:bodyPr wrap="square" rtlCol="0">
            <a:spAutoFit/>
          </a:bodyPr>
          <a:lstStyle/>
          <a:p>
            <a:r>
              <a:rPr lang="en-AU" sz="1400"/>
              <a:t>More aboriginal community resources available </a:t>
            </a:r>
            <a:r>
              <a:rPr lang="en-AU" sz="1400">
                <a:hlinkClick r:id="rId8"/>
              </a:rPr>
              <a:t>here</a:t>
            </a:r>
            <a:endParaRPr lang="en-NZ" sz="1400"/>
          </a:p>
        </p:txBody>
      </p:sp>
    </p:spTree>
    <p:extLst>
      <p:ext uri="{BB962C8B-B14F-4D97-AF65-F5344CB8AC3E}">
        <p14:creationId xmlns:p14="http://schemas.microsoft.com/office/powerpoint/2010/main" val="2263852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904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b="0" i="0" u="none" strike="noStrike" kern="1200" cap="none" spc="0" normalizeH="0" baseline="0" noProof="0" dirty="0">
                <a:ln>
                  <a:noFill/>
                </a:ln>
                <a:effectLst/>
                <a:uLnTx/>
                <a:uFillTx/>
                <a:latin typeface="Arial"/>
                <a:cs typeface="Arial"/>
              </a:rPr>
              <a:t>      Being </a:t>
            </a:r>
            <a:r>
              <a:rPr lang="en-NZ" sz="2000" dirty="0">
                <a:latin typeface="Arial"/>
                <a:cs typeface="Arial"/>
              </a:rPr>
              <a:t>COVID Safe: Register as a COVID Safe business</a:t>
            </a:r>
            <a:endParaRPr lang="en-AU" sz="2000" b="0" i="0" u="none" strike="noStrike" kern="1200" cap="none" spc="0" normalizeH="0" baseline="0" noProof="0" dirty="0">
              <a:ln>
                <a:noFill/>
              </a:ln>
              <a:effectLst/>
              <a:uLnTx/>
              <a:uFillTx/>
              <a:latin typeface="Arial"/>
              <a:cs typeface="Arial"/>
            </a:endParaRPr>
          </a:p>
        </p:txBody>
      </p:sp>
      <p:sp>
        <p:nvSpPr>
          <p:cNvPr id="8" name="TextBox 7">
            <a:extLst>
              <a:ext uri="{FF2B5EF4-FFF2-40B4-BE49-F238E27FC236}">
                <a16:creationId xmlns:a16="http://schemas.microsoft.com/office/drawing/2014/main" id="{CBBFC313-DF2A-48F7-BBE1-120126B5AC87}"/>
              </a:ext>
            </a:extLst>
          </p:cNvPr>
          <p:cNvSpPr txBox="1"/>
          <p:nvPr/>
        </p:nvSpPr>
        <p:spPr>
          <a:xfrm>
            <a:off x="7304567" y="694840"/>
            <a:ext cx="4308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b="1">
              <a:latin typeface="Arial"/>
              <a:cs typeface="Calibri"/>
            </a:endParaRPr>
          </a:p>
          <a:p>
            <a:pPr marL="285750" indent="-285750">
              <a:buFont typeface="Wingdings"/>
              <a:buChar char="Ø"/>
            </a:pPr>
            <a:endParaRPr lang="en-NZ">
              <a:latin typeface="Arial"/>
              <a:cs typeface="Calibri"/>
            </a:endParaRPr>
          </a:p>
        </p:txBody>
      </p:sp>
      <p:sp>
        <p:nvSpPr>
          <p:cNvPr id="6" name="Content Placeholder 2">
            <a:extLst>
              <a:ext uri="{FF2B5EF4-FFF2-40B4-BE49-F238E27FC236}">
                <a16:creationId xmlns:a16="http://schemas.microsoft.com/office/drawing/2014/main" id="{E36962FD-54D7-4700-9EFE-4E44AFCC0DB9}"/>
              </a:ext>
            </a:extLst>
          </p:cNvPr>
          <p:cNvSpPr>
            <a:spLocks noGrp="1"/>
          </p:cNvSpPr>
          <p:nvPr>
            <p:ph idx="1"/>
          </p:nvPr>
        </p:nvSpPr>
        <p:spPr>
          <a:xfrm>
            <a:off x="446783" y="1503986"/>
            <a:ext cx="6705600" cy="5010888"/>
          </a:xfrm>
        </p:spPr>
        <p:txBody>
          <a:bodyPr>
            <a:normAutofit/>
          </a:bodyPr>
          <a:lstStyle/>
          <a:p>
            <a:pPr marL="0" indent="0">
              <a:buNone/>
            </a:pPr>
            <a:r>
              <a:rPr lang="en-NZ" sz="1400" b="1" dirty="0"/>
              <a:t>Register as a COVID Safe business</a:t>
            </a:r>
            <a:endParaRPr lang="en-NZ" sz="1400" dirty="0"/>
          </a:p>
          <a:p>
            <a:pPr marL="0" indent="0">
              <a:buNone/>
            </a:pPr>
            <a:r>
              <a:rPr lang="en-NZ" sz="1400" dirty="0"/>
              <a:t>Registering </a:t>
            </a:r>
            <a:r>
              <a:rPr lang="en-AU" sz="1400" dirty="0"/>
              <a:t>as a COVID Safe Business is </a:t>
            </a:r>
            <a:r>
              <a:rPr lang="en-NZ" sz="1400" dirty="0"/>
              <a:t>the best way to reassure customers and employees that steps have been taken to keep them safe</a:t>
            </a:r>
            <a:r>
              <a:rPr lang="en-AU" sz="1400" dirty="0"/>
              <a:t>.</a:t>
            </a:r>
            <a:endParaRPr lang="en-NZ" sz="1400" dirty="0"/>
          </a:p>
          <a:p>
            <a:pPr marL="0" indent="0">
              <a:buNone/>
            </a:pPr>
            <a:r>
              <a:rPr lang="en-NZ" sz="1400" dirty="0"/>
              <a:t>Find the safety plans for agriculture at </a:t>
            </a:r>
            <a:r>
              <a:rPr lang="en-NZ" sz="1400" dirty="0">
                <a:hlinkClick r:id="rId3"/>
              </a:rPr>
              <a:t>nsw.gov.au</a:t>
            </a:r>
            <a:r>
              <a:rPr lang="en-NZ" sz="1400" dirty="0"/>
              <a:t> – there is one plan for border workers and one for all other agriculture businesses.</a:t>
            </a:r>
          </a:p>
          <a:p>
            <a:pPr marL="0" indent="0">
              <a:buNone/>
            </a:pPr>
            <a:r>
              <a:rPr lang="en-NZ" sz="1400" dirty="0"/>
              <a:t>Once a plan is in place you can register as a COVID Safe business. You will have access to a digital COVID-Safe badge, downloadable posters on safety and hygiene, a QR code for check-in as well as reports on how customers rate the businesses’ safety.</a:t>
            </a:r>
          </a:p>
          <a:p>
            <a:pPr marL="0" indent="0">
              <a:buNone/>
            </a:pPr>
            <a:r>
              <a:rPr lang="en-NZ" sz="1400" dirty="0"/>
              <a:t>Together with help from businesses and the public </a:t>
            </a:r>
            <a:r>
              <a:rPr lang="en-AU" sz="1400" dirty="0"/>
              <a:t>NSW will get through this and return to a stronger and</a:t>
            </a:r>
            <a:r>
              <a:rPr lang="en-US" sz="1400" dirty="0"/>
              <a:t> economically more vibrant community again.</a:t>
            </a:r>
            <a:endParaRPr lang="en-NZ" sz="1400" dirty="0"/>
          </a:p>
          <a:p>
            <a:pPr marL="0" indent="0">
              <a:buNone/>
            </a:pPr>
            <a:r>
              <a:rPr lang="en-US" sz="1400" dirty="0"/>
              <a:t>For more information: </a:t>
            </a:r>
            <a:r>
              <a:rPr lang="en-NZ" sz="1400" dirty="0">
                <a:hlinkClick r:id="rId3"/>
              </a:rPr>
              <a:t>nsw.gov.au</a:t>
            </a:r>
            <a:endParaRPr lang="en-NZ" sz="1400" dirty="0"/>
          </a:p>
          <a:p>
            <a:pPr marL="0" indent="0">
              <a:buNone/>
            </a:pPr>
            <a:r>
              <a:rPr lang="en-NZ" sz="1400" dirty="0"/>
              <a:t>If you need business support, contact </a:t>
            </a:r>
            <a:r>
              <a:rPr lang="en-NZ" sz="1400" dirty="0">
                <a:hlinkClick r:id="rId4"/>
              </a:rPr>
              <a:t>nsw.gov.au</a:t>
            </a:r>
            <a:r>
              <a:rPr lang="en-NZ" sz="1400" dirty="0"/>
              <a:t> or 13 77 88. </a:t>
            </a:r>
          </a:p>
          <a:p>
            <a:pPr marL="0" indent="0">
              <a:buNone/>
            </a:pPr>
            <a:endParaRPr lang="en-NZ" sz="1400" dirty="0"/>
          </a:p>
        </p:txBody>
      </p:sp>
      <p:pic>
        <p:nvPicPr>
          <p:cNvPr id="2" name="Picture 1">
            <a:extLst>
              <a:ext uri="{FF2B5EF4-FFF2-40B4-BE49-F238E27FC236}">
                <a16:creationId xmlns:a16="http://schemas.microsoft.com/office/drawing/2014/main" id="{AC970EC3-C306-4C64-AA10-4188F7AC4F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37242" y="1517921"/>
            <a:ext cx="3856871" cy="2786861"/>
          </a:xfrm>
          <a:prstGeom prst="rect">
            <a:avLst/>
          </a:prstGeom>
        </p:spPr>
      </p:pic>
    </p:spTree>
    <p:extLst>
      <p:ext uri="{BB962C8B-B14F-4D97-AF65-F5344CB8AC3E}">
        <p14:creationId xmlns:p14="http://schemas.microsoft.com/office/powerpoint/2010/main" val="3942409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67D094-558F-5042-AE3C-DD77AA31A259}"/>
              </a:ext>
            </a:extLst>
          </p:cNvPr>
          <p:cNvSpPr>
            <a:spLocks noGrp="1"/>
          </p:cNvSpPr>
          <p:nvPr>
            <p:ph idx="1"/>
          </p:nvPr>
        </p:nvSpPr>
        <p:spPr>
          <a:xfrm>
            <a:off x="533400" y="1443188"/>
            <a:ext cx="7445339" cy="4913161"/>
          </a:xfrm>
        </p:spPr>
        <p:txBody>
          <a:bodyPr>
            <a:normAutofit/>
          </a:bodyPr>
          <a:lstStyle/>
          <a:p>
            <a:r>
              <a:rPr lang="en-US" sz="1800" dirty="0"/>
              <a:t>For many businesses is it is mandatory to keep the details of people who have visited their workplace</a:t>
            </a:r>
          </a:p>
          <a:p>
            <a:r>
              <a:rPr lang="en-US" sz="1800" dirty="0"/>
              <a:t>Even if it’s not mandatory for your agri-business, it’s strongly recommended because it will help you and NSW Health manage contact-tracing should it ever be needed</a:t>
            </a:r>
          </a:p>
          <a:p>
            <a:r>
              <a:rPr lang="en-AU" sz="1800" dirty="0"/>
              <a:t>The method used to record contact details is up to the business owner, provided all the requirements can be fulfilled</a:t>
            </a:r>
          </a:p>
          <a:p>
            <a:pPr lvl="1">
              <a:buFont typeface="Wingdings" panose="05000000000000000000" pitchFamily="2" charset="2"/>
              <a:buChar char="Ø"/>
            </a:pPr>
            <a:r>
              <a:rPr lang="en-AU" sz="1600" dirty="0"/>
              <a:t>Businesses should consider strategies to ensure all staff and patrons register accurate information when they have been on the premises</a:t>
            </a:r>
          </a:p>
          <a:p>
            <a:pPr lvl="1">
              <a:buFont typeface="Wingdings" panose="05000000000000000000" pitchFamily="2" charset="2"/>
              <a:buChar char="Ø"/>
            </a:pPr>
            <a:r>
              <a:rPr lang="en-AU" sz="1600" dirty="0"/>
              <a:t>QR code check in is strongly encouraged as a contactless, hygienic method (no need to share a pen) and personal data is out of view</a:t>
            </a:r>
          </a:p>
          <a:p>
            <a:pPr lvl="1">
              <a:buFont typeface="Wingdings" panose="05000000000000000000" pitchFamily="2" charset="2"/>
              <a:buChar char="Ø"/>
            </a:pPr>
            <a:r>
              <a:rPr lang="en-AU" sz="1600" dirty="0"/>
              <a:t>Data should be stored securely for 28 days before being deleted</a:t>
            </a:r>
          </a:p>
          <a:p>
            <a:pPr lvl="1">
              <a:buFont typeface="Wingdings" panose="05000000000000000000" pitchFamily="2" charset="2"/>
              <a:buChar char="Ø"/>
            </a:pPr>
            <a:r>
              <a:rPr lang="en-AU" sz="1600" dirty="0"/>
              <a:t>A free Service NSW QR code check in option is available for businesses and organisations that register as COVID Safe</a:t>
            </a:r>
            <a:endParaRPr lang="en-US" sz="1600" dirty="0"/>
          </a:p>
          <a:p>
            <a:pPr lvl="2">
              <a:buFont typeface="Wingdings" panose="05000000000000000000" pitchFamily="2" charset="2"/>
              <a:buChar char="Ø"/>
            </a:pPr>
            <a:r>
              <a:rPr lang="en-US" sz="1400" dirty="0"/>
              <a:t>The customer is prompted to download and install the</a:t>
            </a:r>
            <a:r>
              <a:rPr lang="en-AU" sz="1400" dirty="0"/>
              <a:t> Service NSW app if needed</a:t>
            </a:r>
            <a:endParaRPr lang="en-US" sz="1400" dirty="0"/>
          </a:p>
          <a:p>
            <a:pPr lvl="2">
              <a:buFont typeface="Wingdings" panose="05000000000000000000" pitchFamily="2" charset="2"/>
              <a:buChar char="Ø"/>
            </a:pPr>
            <a:r>
              <a:rPr lang="en-AU" sz="1400" dirty="0"/>
              <a:t>The app will then verify the customer and register them as being at the business</a:t>
            </a:r>
          </a:p>
          <a:p>
            <a:pPr lvl="2">
              <a:buFont typeface="Wingdings" panose="05000000000000000000" pitchFamily="2" charset="2"/>
              <a:buChar char="Ø"/>
            </a:pPr>
            <a:r>
              <a:rPr lang="en-AU" sz="1400" dirty="0"/>
              <a:t>The app manages all data securely </a:t>
            </a:r>
            <a:endParaRPr lang="en-US" sz="1400" dirty="0"/>
          </a:p>
        </p:txBody>
      </p:sp>
      <p:sp>
        <p:nvSpPr>
          <p:cNvPr id="4" name="Slide Number Placeholder 3">
            <a:extLst>
              <a:ext uri="{FF2B5EF4-FFF2-40B4-BE49-F238E27FC236}">
                <a16:creationId xmlns:a16="http://schemas.microsoft.com/office/drawing/2014/main" id="{72C7FCE5-D0A5-8547-A3B6-9A1A33E06585}"/>
              </a:ext>
            </a:extLst>
          </p:cNvPr>
          <p:cNvSpPr>
            <a:spLocks noGrp="1"/>
          </p:cNvSpPr>
          <p:nvPr>
            <p:ph type="sldNum" sz="quarter" idx="12"/>
          </p:nvPr>
        </p:nvSpPr>
        <p:spPr/>
        <p:txBody>
          <a:bodyPr/>
          <a:lstStyle/>
          <a:p>
            <a:pPr>
              <a:defRPr/>
            </a:pPr>
            <a:fld id="{A4F0BC93-622D-4964-921F-55B8C667A1AC}" type="slidenum">
              <a:rPr lang="en-AU" smtClean="0"/>
              <a:pPr>
                <a:defRPr/>
              </a:pPr>
              <a:t>5</a:t>
            </a:fld>
            <a:endParaRPr lang="en-AU"/>
          </a:p>
        </p:txBody>
      </p:sp>
      <p:sp>
        <p:nvSpPr>
          <p:cNvPr id="6" name="Rectangle 5">
            <a:extLst>
              <a:ext uri="{FF2B5EF4-FFF2-40B4-BE49-F238E27FC236}">
                <a16:creationId xmlns:a16="http://schemas.microsoft.com/office/drawing/2014/main" id="{585CB3FE-5C72-446F-BB61-E26A598AF760}"/>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a:latin typeface="Arial"/>
                <a:cs typeface="Arial"/>
              </a:rPr>
              <a:t>      Being </a:t>
            </a:r>
            <a:r>
              <a:rPr lang="en-NZ" sz="2000">
                <a:latin typeface="Arial"/>
                <a:cs typeface="Arial"/>
              </a:rPr>
              <a:t>COVID Safe: </a:t>
            </a:r>
            <a:r>
              <a:rPr lang="en-AU" sz="2000">
                <a:latin typeface="Arial"/>
                <a:cs typeface="Arial"/>
              </a:rPr>
              <a:t>Check-in</a:t>
            </a:r>
            <a:endParaRPr lang="en-AU" sz="2000" b="0" i="0" u="none" strike="noStrike" kern="1200" cap="none" spc="0" normalizeH="0" baseline="0" noProof="0">
              <a:ln>
                <a:noFill/>
              </a:ln>
              <a:effectLst/>
              <a:uLnTx/>
              <a:uFillTx/>
              <a:latin typeface="Arial"/>
              <a:cs typeface="Arial"/>
            </a:endParaRPr>
          </a:p>
        </p:txBody>
      </p:sp>
      <p:pic>
        <p:nvPicPr>
          <p:cNvPr id="9" name="Picture 6">
            <a:extLst>
              <a:ext uri="{FF2B5EF4-FFF2-40B4-BE49-F238E27FC236}">
                <a16:creationId xmlns:a16="http://schemas.microsoft.com/office/drawing/2014/main" id="{7BB41E95-B9A9-450C-80F7-F21E7059170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510143" y="1475655"/>
            <a:ext cx="3284468" cy="4647936"/>
          </a:xfrm>
          <a:prstGeom prst="rect">
            <a:avLst/>
          </a:prstGeom>
          <a:effectLst>
            <a:outerShdw blurRad="63500" sx="102000" sy="102000" algn="ctr" rotWithShape="0">
              <a:prstClr val="black">
                <a:alpha val="40000"/>
              </a:prstClr>
            </a:outerShdw>
          </a:effectLst>
        </p:spPr>
      </p:pic>
      <p:sp>
        <p:nvSpPr>
          <p:cNvPr id="10" name="Content Placeholder 2">
            <a:extLst>
              <a:ext uri="{FF2B5EF4-FFF2-40B4-BE49-F238E27FC236}">
                <a16:creationId xmlns:a16="http://schemas.microsoft.com/office/drawing/2014/main" id="{D2ABA28E-AD97-405F-94C3-66AF45FC7493}"/>
              </a:ext>
            </a:extLst>
          </p:cNvPr>
          <p:cNvSpPr txBox="1">
            <a:spLocks/>
          </p:cNvSpPr>
          <p:nvPr/>
        </p:nvSpPr>
        <p:spPr bwMode="auto">
          <a:xfrm>
            <a:off x="9098417" y="1109813"/>
            <a:ext cx="2643186"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w"/>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rgbClr val="002664"/>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a:lstStyle>
          <a:p>
            <a:pPr marL="0" indent="0">
              <a:buNone/>
            </a:pPr>
            <a:r>
              <a:rPr lang="en-AU" sz="1400" b="1" kern="0"/>
              <a:t>Example of a QR code</a:t>
            </a:r>
            <a:endParaRPr lang="en-NZ" sz="1400" b="1" kern="0"/>
          </a:p>
        </p:txBody>
      </p:sp>
    </p:spTree>
    <p:extLst>
      <p:ext uri="{BB962C8B-B14F-4D97-AF65-F5344CB8AC3E}">
        <p14:creationId xmlns:p14="http://schemas.microsoft.com/office/powerpoint/2010/main" val="303027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35511"/>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a:latin typeface="Arial" panose="020B0604020202020204" pitchFamily="34" charset="0"/>
                <a:cs typeface="Arial" panose="020B0604020202020204" pitchFamily="34" charset="0"/>
              </a:rPr>
              <a:t>        Being COVID Safe: at work poster</a:t>
            </a:r>
            <a:endParaRPr lang="en-AU"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35DD4DA3-B3BF-49FA-BE83-3518ECE681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7" name="TextBox 6">
            <a:extLst>
              <a:ext uri="{FF2B5EF4-FFF2-40B4-BE49-F238E27FC236}">
                <a16:creationId xmlns:a16="http://schemas.microsoft.com/office/drawing/2014/main" id="{4B7B1D1F-C2AC-4764-9264-9D615C8FDE87}"/>
              </a:ext>
            </a:extLst>
          </p:cNvPr>
          <p:cNvSpPr txBox="1"/>
          <p:nvPr/>
        </p:nvSpPr>
        <p:spPr>
          <a:xfrm>
            <a:off x="2091374" y="710402"/>
            <a:ext cx="7453682" cy="646331"/>
          </a:xfrm>
          <a:prstGeom prst="rect">
            <a:avLst/>
          </a:prstGeom>
          <a:noFill/>
        </p:spPr>
        <p:txBody>
          <a:bodyPr wrap="square" rtlCol="0">
            <a:spAutoFit/>
          </a:bodyPr>
          <a:lstStyle/>
          <a:p>
            <a:r>
              <a:rPr lang="en-AU"/>
              <a:t>Not all agri-businesses are on-farm – a poster is useful to remind employees and customers of the steps they can take to stay safe.</a:t>
            </a:r>
          </a:p>
        </p:txBody>
      </p:sp>
      <p:pic>
        <p:nvPicPr>
          <p:cNvPr id="3" name="Picture 2">
            <a:extLst>
              <a:ext uri="{FF2B5EF4-FFF2-40B4-BE49-F238E27FC236}">
                <a16:creationId xmlns:a16="http://schemas.microsoft.com/office/drawing/2014/main" id="{5BB61DA9-DB6B-4C37-8880-24EE01ADFA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4676" y="1645153"/>
            <a:ext cx="3158510" cy="4422973"/>
          </a:xfrm>
          <a:prstGeom prst="rect">
            <a:avLst/>
          </a:prstGeom>
        </p:spPr>
      </p:pic>
      <p:sp>
        <p:nvSpPr>
          <p:cNvPr id="8" name="TextBox 7">
            <a:extLst>
              <a:ext uri="{FF2B5EF4-FFF2-40B4-BE49-F238E27FC236}">
                <a16:creationId xmlns:a16="http://schemas.microsoft.com/office/drawing/2014/main" id="{1AA1CE48-60B3-4266-A765-10C2A0EDEF63}"/>
              </a:ext>
            </a:extLst>
          </p:cNvPr>
          <p:cNvSpPr txBox="1"/>
          <p:nvPr/>
        </p:nvSpPr>
        <p:spPr>
          <a:xfrm>
            <a:off x="8496464" y="6241371"/>
            <a:ext cx="2310095" cy="369332"/>
          </a:xfrm>
          <a:prstGeom prst="rect">
            <a:avLst/>
          </a:prstGeom>
          <a:noFill/>
        </p:spPr>
        <p:txBody>
          <a:bodyPr wrap="square" rtlCol="0">
            <a:spAutoFit/>
          </a:bodyPr>
          <a:lstStyle/>
          <a:p>
            <a:r>
              <a:rPr lang="en-AU" dirty="0">
                <a:hlinkClick r:id="rId4"/>
              </a:rPr>
              <a:t>Link to download</a:t>
            </a:r>
            <a:endParaRPr lang="en-NZ" dirty="0"/>
          </a:p>
        </p:txBody>
      </p:sp>
      <p:sp>
        <p:nvSpPr>
          <p:cNvPr id="12" name="TextBox 11">
            <a:extLst>
              <a:ext uri="{FF2B5EF4-FFF2-40B4-BE49-F238E27FC236}">
                <a16:creationId xmlns:a16="http://schemas.microsoft.com/office/drawing/2014/main" id="{B41A6E68-FF69-4A04-BC69-5288A90B766F}"/>
              </a:ext>
            </a:extLst>
          </p:cNvPr>
          <p:cNvSpPr txBox="1"/>
          <p:nvPr/>
        </p:nvSpPr>
        <p:spPr>
          <a:xfrm>
            <a:off x="644893" y="6244464"/>
            <a:ext cx="5958038" cy="369332"/>
          </a:xfrm>
          <a:prstGeom prst="rect">
            <a:avLst/>
          </a:prstGeom>
          <a:noFill/>
        </p:spPr>
        <p:txBody>
          <a:bodyPr wrap="square" rtlCol="0">
            <a:spAutoFit/>
          </a:bodyPr>
          <a:lstStyle/>
          <a:p>
            <a:r>
              <a:rPr lang="en-AU" dirty="0"/>
              <a:t>You’ll receive access to a range of posters when you register.</a:t>
            </a:r>
            <a:endParaRPr lang="en-NZ" dirty="0"/>
          </a:p>
        </p:txBody>
      </p:sp>
      <p:pic>
        <p:nvPicPr>
          <p:cNvPr id="14" name="Picture 13">
            <a:extLst>
              <a:ext uri="{FF2B5EF4-FFF2-40B4-BE49-F238E27FC236}">
                <a16:creationId xmlns:a16="http://schemas.microsoft.com/office/drawing/2014/main" id="{2253A3E1-E4CD-4BEF-A341-55EA71DADC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8814" y="1879951"/>
            <a:ext cx="4845366" cy="3739141"/>
          </a:xfrm>
          <a:prstGeom prst="rect">
            <a:avLst/>
          </a:prstGeom>
        </p:spPr>
      </p:pic>
    </p:spTree>
    <p:extLst>
      <p:ext uri="{BB962C8B-B14F-4D97-AF65-F5344CB8AC3E}">
        <p14:creationId xmlns:p14="http://schemas.microsoft.com/office/powerpoint/2010/main" val="3438677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b="0" i="0" u="none" strike="noStrike" kern="1200" cap="none" spc="0" normalizeH="0" baseline="0" noProof="0">
                <a:ln>
                  <a:noFill/>
                </a:ln>
                <a:effectLst/>
                <a:uLnTx/>
                <a:uFillTx/>
                <a:latin typeface="Arial"/>
                <a:cs typeface="Arial"/>
              </a:rPr>
              <a:t>      </a:t>
            </a:r>
            <a:r>
              <a:rPr lang="en-AU" sz="2000">
                <a:latin typeface="Arial"/>
                <a:cs typeface="Arial"/>
              </a:rPr>
              <a:t> Being </a:t>
            </a:r>
            <a:r>
              <a:rPr lang="en-NZ" sz="2000">
                <a:latin typeface="Arial"/>
                <a:cs typeface="Arial"/>
              </a:rPr>
              <a:t>COVID Safe: Resources and guidance</a:t>
            </a:r>
            <a:endParaRPr lang="en-AU" sz="2000" b="0" i="0" u="none" strike="noStrike" kern="1200" cap="none" spc="0" normalizeH="0" baseline="0" noProof="0">
              <a:ln>
                <a:noFill/>
              </a:ln>
              <a:effectLst/>
              <a:uLnTx/>
              <a:uFillTx/>
              <a:latin typeface="Arial"/>
              <a:cs typeface="Arial"/>
            </a:endParaRPr>
          </a:p>
        </p:txBody>
      </p:sp>
      <p:sp>
        <p:nvSpPr>
          <p:cNvPr id="8" name="TextBox 7">
            <a:extLst>
              <a:ext uri="{FF2B5EF4-FFF2-40B4-BE49-F238E27FC236}">
                <a16:creationId xmlns:a16="http://schemas.microsoft.com/office/drawing/2014/main" id="{CBBFC313-DF2A-48F7-BBE1-120126B5AC87}"/>
              </a:ext>
            </a:extLst>
          </p:cNvPr>
          <p:cNvSpPr txBox="1"/>
          <p:nvPr/>
        </p:nvSpPr>
        <p:spPr>
          <a:xfrm>
            <a:off x="7304567" y="694840"/>
            <a:ext cx="4308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b="1">
              <a:latin typeface="Arial"/>
              <a:cs typeface="Calibri"/>
            </a:endParaRPr>
          </a:p>
          <a:p>
            <a:pPr marL="285750" indent="-285750">
              <a:buFont typeface="Wingdings"/>
              <a:buChar char="Ø"/>
            </a:pPr>
            <a:endParaRPr lang="en-NZ">
              <a:latin typeface="Arial"/>
              <a:cs typeface="Calibri"/>
            </a:endParaRPr>
          </a:p>
        </p:txBody>
      </p:sp>
      <p:pic>
        <p:nvPicPr>
          <p:cNvPr id="3" name="Picture 2">
            <a:extLst>
              <a:ext uri="{FF2B5EF4-FFF2-40B4-BE49-F238E27FC236}">
                <a16:creationId xmlns:a16="http://schemas.microsoft.com/office/drawing/2014/main" id="{C43500F1-C9B7-4CDF-BD0F-2199B8572A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7340" y="1018006"/>
            <a:ext cx="3161044" cy="4501052"/>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5" name="TextBox 4">
            <a:extLst>
              <a:ext uri="{FF2B5EF4-FFF2-40B4-BE49-F238E27FC236}">
                <a16:creationId xmlns:a16="http://schemas.microsoft.com/office/drawing/2014/main" id="{C096D589-DFF2-46F0-A6EC-A5F2AB742F7B}"/>
              </a:ext>
            </a:extLst>
          </p:cNvPr>
          <p:cNvSpPr txBox="1"/>
          <p:nvPr/>
        </p:nvSpPr>
        <p:spPr>
          <a:xfrm>
            <a:off x="8154561" y="5701495"/>
            <a:ext cx="3763636" cy="1000274"/>
          </a:xfrm>
          <a:prstGeom prst="rect">
            <a:avLst/>
          </a:prstGeom>
          <a:noFill/>
        </p:spPr>
        <p:txBody>
          <a:bodyPr wrap="square" rtlCol="0">
            <a:spAutoFit/>
          </a:bodyPr>
          <a:lstStyle/>
          <a:p>
            <a:r>
              <a:rPr lang="en-AU" dirty="0">
                <a:hlinkClick r:id="rId4"/>
              </a:rPr>
              <a:t>Link to download</a:t>
            </a:r>
            <a:endParaRPr lang="en-AU" dirty="0"/>
          </a:p>
          <a:p>
            <a:pPr>
              <a:spcBef>
                <a:spcPts val="600"/>
              </a:spcBef>
            </a:pPr>
            <a:r>
              <a:rPr lang="en-AU" dirty="0"/>
              <a:t>See also a </a:t>
            </a:r>
            <a:r>
              <a:rPr lang="en-AU" dirty="0">
                <a:hlinkClick r:id="rId5"/>
              </a:rPr>
              <a:t>range of other posters </a:t>
            </a:r>
            <a:r>
              <a:rPr lang="en-AU" dirty="0"/>
              <a:t>to download</a:t>
            </a:r>
            <a:endParaRPr lang="en-NZ" dirty="0"/>
          </a:p>
        </p:txBody>
      </p:sp>
      <p:sp>
        <p:nvSpPr>
          <p:cNvPr id="11" name="Rectangle 10">
            <a:extLst>
              <a:ext uri="{FF2B5EF4-FFF2-40B4-BE49-F238E27FC236}">
                <a16:creationId xmlns:a16="http://schemas.microsoft.com/office/drawing/2014/main" id="{FC49741C-D364-4364-ABE7-21D7425CD80F}"/>
              </a:ext>
            </a:extLst>
          </p:cNvPr>
          <p:cNvSpPr/>
          <p:nvPr/>
        </p:nvSpPr>
        <p:spPr>
          <a:xfrm>
            <a:off x="482353" y="1018005"/>
            <a:ext cx="6941704" cy="5909310"/>
          </a:xfrm>
          <a:prstGeom prst="rect">
            <a:avLst/>
          </a:prstGeom>
        </p:spPr>
        <p:txBody>
          <a:bodyPr wrap="square">
            <a:spAutoFit/>
          </a:bodyPr>
          <a:lstStyle/>
          <a:p>
            <a:r>
              <a:rPr lang="en-AU" sz="1400" b="1" dirty="0"/>
              <a:t>Physical distancing</a:t>
            </a:r>
          </a:p>
          <a:p>
            <a:r>
              <a:rPr lang="en-AU" sz="1400" dirty="0"/>
              <a:t>Premises should consider how they can allow workers, customers or others (e.g. contractors) to practice physical distancing in their COVID-19 Safety Plans.</a:t>
            </a:r>
          </a:p>
          <a:p>
            <a:pPr marL="285750" indent="-285750">
              <a:buFont typeface="Arial" panose="020B0604020202020204" pitchFamily="34" charset="0"/>
              <a:buChar char="•"/>
            </a:pPr>
            <a:r>
              <a:rPr lang="en-AU" sz="1400" dirty="0"/>
              <a:t>More information on </a:t>
            </a:r>
            <a:r>
              <a:rPr lang="en-AU" sz="1400" dirty="0">
                <a:hlinkClick r:id="rId6"/>
              </a:rPr>
              <a:t>physical distancing</a:t>
            </a:r>
            <a:endParaRPr lang="en-AU" sz="1400" dirty="0"/>
          </a:p>
          <a:p>
            <a:endParaRPr lang="en-AU" sz="1400" dirty="0"/>
          </a:p>
          <a:p>
            <a:r>
              <a:rPr lang="en-AU" sz="1400" b="1" dirty="0"/>
              <a:t>Symptoms and testing</a:t>
            </a:r>
          </a:p>
          <a:p>
            <a:r>
              <a:rPr lang="en-AU" sz="1400" dirty="0"/>
              <a:t>Anyone feeling unwell, even with the mildest of symptoms should get tested immediately, even if they have been tested before and stay home till they have the results.</a:t>
            </a:r>
          </a:p>
          <a:p>
            <a:pPr marL="285750" indent="-285750">
              <a:buFont typeface="Arial" panose="020B0604020202020204" pitchFamily="34" charset="0"/>
              <a:buChar char="•"/>
            </a:pPr>
            <a:r>
              <a:rPr lang="en-AU" sz="1400" dirty="0"/>
              <a:t>The main symptoms of COVID-19 are fever, cough, sore/scratchy throat, shortness of breath, loss of smell, loss of taste and runny nose.</a:t>
            </a:r>
          </a:p>
          <a:p>
            <a:pPr marL="285750" indent="-285750">
              <a:buFont typeface="Arial" panose="020B0604020202020204" pitchFamily="34" charset="0"/>
              <a:buChar char="•"/>
            </a:pPr>
            <a:r>
              <a:rPr lang="en-AU" sz="1400" dirty="0"/>
              <a:t>Other symptoms include joint pain, muscle pain, headache, diarrhoea, nausea/vomiting and loss of appetite.</a:t>
            </a:r>
          </a:p>
          <a:p>
            <a:r>
              <a:rPr lang="en-AU" sz="1400" dirty="0"/>
              <a:t>Testing is available at pop-up or drive through clinics, your GP, a COVID-19 clinic or hospital.</a:t>
            </a:r>
          </a:p>
          <a:p>
            <a:r>
              <a:rPr lang="en-AU" sz="1400" dirty="0">
                <a:hlinkClick r:id="rId7"/>
              </a:rPr>
              <a:t>Find your nearest testing clinic</a:t>
            </a:r>
            <a:r>
              <a:rPr lang="en-AU" sz="1400" dirty="0"/>
              <a:t> or call the National Coronavirus Health Information Line for information about COVID-19 on 1800 020 080 (24-hour help line)</a:t>
            </a:r>
          </a:p>
          <a:p>
            <a:pPr marL="285750" indent="-285750">
              <a:buFont typeface="Arial" panose="020B0604020202020204" pitchFamily="34" charset="0"/>
              <a:buChar char="•"/>
            </a:pPr>
            <a:r>
              <a:rPr lang="en-AU" sz="1400" dirty="0"/>
              <a:t>For free help in your language call 13 14 50</a:t>
            </a:r>
          </a:p>
          <a:p>
            <a:endParaRPr lang="en-AU" sz="1400" dirty="0"/>
          </a:p>
          <a:p>
            <a:r>
              <a:rPr lang="en-AU" sz="1400" b="1" dirty="0"/>
              <a:t>Self-isolation rules</a:t>
            </a:r>
          </a:p>
          <a:p>
            <a:r>
              <a:rPr lang="en-AU" sz="1400" dirty="0"/>
              <a:t>You must self-isolate if you have:</a:t>
            </a:r>
          </a:p>
          <a:p>
            <a:pPr marL="285750" indent="-285750">
              <a:buFont typeface="Arial" panose="020B0604020202020204" pitchFamily="34" charset="0"/>
              <a:buChar char="•"/>
            </a:pPr>
            <a:r>
              <a:rPr lang="en-AU" sz="1400" dirty="0"/>
              <a:t>been tested for COVID-19 and are awaiting results</a:t>
            </a:r>
          </a:p>
          <a:p>
            <a:pPr marL="285750" indent="-285750">
              <a:buFont typeface="Arial" panose="020B0604020202020204" pitchFamily="34" charset="0"/>
              <a:buChar char="•"/>
            </a:pPr>
            <a:r>
              <a:rPr lang="en-AU" sz="1400" dirty="0"/>
              <a:t>been diagnosed with COVID-19</a:t>
            </a:r>
          </a:p>
          <a:p>
            <a:pPr marL="285750" indent="-285750">
              <a:buFont typeface="Arial" panose="020B0604020202020204" pitchFamily="34" charset="0"/>
              <a:buChar char="•"/>
            </a:pPr>
            <a:r>
              <a:rPr lang="en-AU" sz="1400" dirty="0"/>
              <a:t>are suspected of having COVID-19</a:t>
            </a:r>
          </a:p>
          <a:p>
            <a:pPr marL="285750" indent="-285750">
              <a:buFont typeface="Arial" panose="020B0604020202020204" pitchFamily="34" charset="0"/>
              <a:buChar char="•"/>
            </a:pPr>
            <a:r>
              <a:rPr lang="en-AU" sz="1400" dirty="0"/>
              <a:t>had close contact with a confirmed case of COVID-19</a:t>
            </a:r>
          </a:p>
          <a:p>
            <a:pPr marL="285750" indent="-285750">
              <a:buFont typeface="Arial" panose="020B0604020202020204" pitchFamily="34" charset="0"/>
              <a:buChar char="•"/>
            </a:pPr>
            <a:r>
              <a:rPr lang="en-AU" sz="1400" dirty="0"/>
              <a:t>been in Victoria within the past 14 days and you are entering NSW</a:t>
            </a:r>
          </a:p>
          <a:p>
            <a:pPr marL="285750" indent="-285750">
              <a:buFont typeface="Arial" panose="020B0604020202020204" pitchFamily="34" charset="0"/>
              <a:buChar char="•"/>
            </a:pPr>
            <a:r>
              <a:rPr lang="en-AU" sz="1400" dirty="0"/>
              <a:t>have returned from overseas and are exempt from hotel quarantine</a:t>
            </a:r>
          </a:p>
          <a:p>
            <a:pPr marL="285750" indent="-285750">
              <a:buFont typeface="Arial" panose="020B0604020202020204" pitchFamily="34" charset="0"/>
              <a:buChar char="•"/>
            </a:pPr>
            <a:r>
              <a:rPr lang="en-AU" sz="1400" dirty="0"/>
              <a:t>more information on </a:t>
            </a:r>
            <a:r>
              <a:rPr lang="en-AU" sz="1400" dirty="0">
                <a:hlinkClick r:id="rId8"/>
              </a:rPr>
              <a:t>self-isolation rules</a:t>
            </a:r>
            <a:endParaRPr lang="en-AU" sz="1400" dirty="0"/>
          </a:p>
        </p:txBody>
      </p:sp>
    </p:spTree>
    <p:extLst>
      <p:ext uri="{BB962C8B-B14F-4D97-AF65-F5344CB8AC3E}">
        <p14:creationId xmlns:p14="http://schemas.microsoft.com/office/powerpoint/2010/main" val="338456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b="0" i="0" u="none" strike="noStrike" kern="1200" cap="none" spc="0" normalizeH="0" baseline="0" noProof="0">
                <a:ln>
                  <a:noFill/>
                </a:ln>
                <a:effectLst/>
                <a:uLnTx/>
                <a:uFillTx/>
                <a:latin typeface="Arial"/>
                <a:cs typeface="Arial"/>
              </a:rPr>
              <a:t>      </a:t>
            </a:r>
            <a:r>
              <a:rPr lang="en-AU" sz="2000">
                <a:latin typeface="Arial"/>
                <a:cs typeface="Arial"/>
              </a:rPr>
              <a:t> Being </a:t>
            </a:r>
            <a:r>
              <a:rPr lang="en-NZ" sz="2000">
                <a:latin typeface="Arial"/>
                <a:cs typeface="Arial"/>
              </a:rPr>
              <a:t>COVID Safe: Resources and guidance</a:t>
            </a:r>
            <a:endParaRPr lang="en-AU" sz="2000" b="0" i="0" u="none" strike="noStrike" kern="1200" cap="none" spc="0" normalizeH="0" baseline="0" noProof="0">
              <a:ln>
                <a:noFill/>
              </a:ln>
              <a:effectLst/>
              <a:uLnTx/>
              <a:uFillTx/>
              <a:latin typeface="Arial"/>
              <a:cs typeface="Arial"/>
            </a:endParaRPr>
          </a:p>
        </p:txBody>
      </p:sp>
      <p:sp>
        <p:nvSpPr>
          <p:cNvPr id="8" name="TextBox 7">
            <a:extLst>
              <a:ext uri="{FF2B5EF4-FFF2-40B4-BE49-F238E27FC236}">
                <a16:creationId xmlns:a16="http://schemas.microsoft.com/office/drawing/2014/main" id="{CBBFC313-DF2A-48F7-BBE1-120126B5AC87}"/>
              </a:ext>
            </a:extLst>
          </p:cNvPr>
          <p:cNvSpPr txBox="1"/>
          <p:nvPr/>
        </p:nvSpPr>
        <p:spPr>
          <a:xfrm>
            <a:off x="7304567" y="694840"/>
            <a:ext cx="4308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b="1">
              <a:latin typeface="Arial"/>
              <a:cs typeface="Calibri"/>
            </a:endParaRPr>
          </a:p>
          <a:p>
            <a:pPr marL="285750" indent="-285750">
              <a:buFont typeface="Wingdings"/>
              <a:buChar char="Ø"/>
            </a:pPr>
            <a:endParaRPr lang="en-NZ">
              <a:latin typeface="Arial"/>
              <a:cs typeface="Calibri"/>
            </a:endParaRPr>
          </a:p>
        </p:txBody>
      </p:sp>
      <p:sp>
        <p:nvSpPr>
          <p:cNvPr id="11" name="Rectangle 10">
            <a:extLst>
              <a:ext uri="{FF2B5EF4-FFF2-40B4-BE49-F238E27FC236}">
                <a16:creationId xmlns:a16="http://schemas.microsoft.com/office/drawing/2014/main" id="{FC49741C-D364-4364-ABE7-21D7425CD80F}"/>
              </a:ext>
            </a:extLst>
          </p:cNvPr>
          <p:cNvSpPr/>
          <p:nvPr/>
        </p:nvSpPr>
        <p:spPr>
          <a:xfrm>
            <a:off x="502673" y="1018005"/>
            <a:ext cx="6941704" cy="5262979"/>
          </a:xfrm>
          <a:prstGeom prst="rect">
            <a:avLst/>
          </a:prstGeom>
        </p:spPr>
        <p:txBody>
          <a:bodyPr wrap="square">
            <a:spAutoFit/>
          </a:bodyPr>
          <a:lstStyle/>
          <a:p>
            <a:r>
              <a:rPr lang="en-AU" sz="1600" b="1" dirty="0"/>
              <a:t>Education and communication</a:t>
            </a:r>
            <a:endParaRPr lang="en-AU" sz="1600" dirty="0"/>
          </a:p>
          <a:p>
            <a:pPr marL="285750" indent="-285750">
              <a:buFont typeface="Arial" panose="020B0604020202020204" pitchFamily="34" charset="0"/>
              <a:buChar char="•"/>
            </a:pPr>
            <a:r>
              <a:rPr lang="en-AU" sz="1600" dirty="0"/>
              <a:t>provide staff with information and training on COVID-19</a:t>
            </a:r>
          </a:p>
          <a:p>
            <a:pPr marL="285750" indent="-285750">
              <a:buFont typeface="Arial" panose="020B0604020202020204" pitchFamily="34" charset="0"/>
              <a:buChar char="•"/>
            </a:pPr>
            <a:r>
              <a:rPr lang="en-AU" sz="1600" dirty="0"/>
              <a:t>use visual reminders and signage to remind everyone of their responsibilities such as floor markings </a:t>
            </a:r>
          </a:p>
          <a:p>
            <a:pPr>
              <a:lnSpc>
                <a:spcPct val="200000"/>
              </a:lnSpc>
            </a:pPr>
            <a:r>
              <a:rPr lang="en-AU" sz="1600" b="1" dirty="0"/>
              <a:t>Physical distancing</a:t>
            </a:r>
            <a:endParaRPr lang="en-AU" sz="1600" dirty="0"/>
          </a:p>
          <a:p>
            <a:pPr marL="285750" indent="-285750">
              <a:buFont typeface="Arial" panose="020B0604020202020204" pitchFamily="34" charset="0"/>
              <a:buChar char="•"/>
            </a:pPr>
            <a:r>
              <a:rPr lang="en-AU" sz="1600" dirty="0"/>
              <a:t>monitor and control the number of workers in all relevant areas (including accommodation when provided) to maintain 1.5 meter rule where practicable and safe hygiene practices </a:t>
            </a:r>
          </a:p>
          <a:p>
            <a:pPr>
              <a:lnSpc>
                <a:spcPct val="200000"/>
              </a:lnSpc>
            </a:pPr>
            <a:r>
              <a:rPr lang="en-AU" sz="1600" b="1" dirty="0"/>
              <a:t>Workplace facilities</a:t>
            </a:r>
            <a:endParaRPr lang="en-AU" sz="1600" dirty="0"/>
          </a:p>
          <a:p>
            <a:pPr marL="285750" indent="-285750">
              <a:buFont typeface="Arial" panose="020B0604020202020204" pitchFamily="34" charset="0"/>
              <a:buChar char="•"/>
            </a:pPr>
            <a:r>
              <a:rPr lang="en-AU" sz="1600" dirty="0"/>
              <a:t>configure communal areas such as lunch rooms to maintain appropriate physical distancing</a:t>
            </a:r>
          </a:p>
          <a:p>
            <a:pPr marL="285750" indent="-285750">
              <a:buFont typeface="Arial" panose="020B0604020202020204" pitchFamily="34" charset="0"/>
              <a:buChar char="•"/>
            </a:pPr>
            <a:r>
              <a:rPr lang="en-AU" sz="1600" dirty="0"/>
              <a:t>if your business accommodates seasonal workers, ensure accommodation facilities are cross-checked with the COVID-19 Safety Plan for Hotels and Accommodation</a:t>
            </a:r>
          </a:p>
          <a:p>
            <a:pPr>
              <a:lnSpc>
                <a:spcPct val="200000"/>
              </a:lnSpc>
            </a:pPr>
            <a:r>
              <a:rPr lang="en-AU" sz="1600" b="1" dirty="0"/>
              <a:t>Minimise additional exposure</a:t>
            </a:r>
            <a:endParaRPr lang="en-AU" sz="1600" dirty="0"/>
          </a:p>
          <a:p>
            <a:pPr marL="285750" indent="-285750">
              <a:buFont typeface="Arial" panose="020B0604020202020204" pitchFamily="34" charset="0"/>
              <a:buChar char="•"/>
            </a:pPr>
            <a:r>
              <a:rPr lang="en-AU" sz="1600" dirty="0"/>
              <a:t>by implementing contactless farm delivery where practicable and minimise sharing of transport</a:t>
            </a:r>
          </a:p>
          <a:p>
            <a:pPr marL="285750" indent="-285750">
              <a:buFont typeface="Arial" panose="020B0604020202020204" pitchFamily="34" charset="0"/>
              <a:buChar char="•"/>
            </a:pPr>
            <a:r>
              <a:rPr lang="en-AU" sz="1600" dirty="0"/>
              <a:t>stagger start and finish times or consider discrete shifts of staff</a:t>
            </a:r>
          </a:p>
        </p:txBody>
      </p:sp>
      <p:pic>
        <p:nvPicPr>
          <p:cNvPr id="49154" name="Picture 2" descr="covid-safe-logo">
            <a:extLst>
              <a:ext uri="{FF2B5EF4-FFF2-40B4-BE49-F238E27FC236}">
                <a16:creationId xmlns:a16="http://schemas.microsoft.com/office/drawing/2014/main" id="{8746760D-5F4E-4928-9108-FC3613A1707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33435" y="2314536"/>
            <a:ext cx="2762250" cy="2762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4159739-2EC0-4E46-B422-8349650CC82B}"/>
              </a:ext>
            </a:extLst>
          </p:cNvPr>
          <p:cNvSpPr txBox="1"/>
          <p:nvPr/>
        </p:nvSpPr>
        <p:spPr>
          <a:xfrm>
            <a:off x="8568106" y="5076785"/>
            <a:ext cx="2627579" cy="923330"/>
          </a:xfrm>
          <a:prstGeom prst="rect">
            <a:avLst/>
          </a:prstGeom>
          <a:noFill/>
        </p:spPr>
        <p:txBody>
          <a:bodyPr wrap="square" rtlCol="0">
            <a:spAutoFit/>
          </a:bodyPr>
          <a:lstStyle/>
          <a:p>
            <a:pPr algn="ctr"/>
            <a:r>
              <a:rPr lang="en-AU" dirty="0"/>
              <a:t>You’ll receive access to a range of posters when you register.</a:t>
            </a:r>
            <a:endParaRPr lang="en-NZ" dirty="0"/>
          </a:p>
        </p:txBody>
      </p:sp>
    </p:spTree>
    <p:extLst>
      <p:ext uri="{BB962C8B-B14F-4D97-AF65-F5344CB8AC3E}">
        <p14:creationId xmlns:p14="http://schemas.microsoft.com/office/powerpoint/2010/main" val="2656301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b="0" i="0" u="none" strike="noStrike" kern="1200" cap="none" spc="0" normalizeH="0" baseline="0" noProof="0">
                <a:ln>
                  <a:noFill/>
                </a:ln>
                <a:effectLst/>
                <a:uLnTx/>
                <a:uFillTx/>
                <a:latin typeface="Arial"/>
                <a:cs typeface="Arial"/>
              </a:rPr>
              <a:t>      </a:t>
            </a:r>
            <a:r>
              <a:rPr lang="en-AU" sz="2000">
                <a:latin typeface="Arial"/>
                <a:cs typeface="Arial"/>
              </a:rPr>
              <a:t> Being </a:t>
            </a:r>
            <a:r>
              <a:rPr lang="en-NZ" sz="2000">
                <a:latin typeface="Arial"/>
                <a:cs typeface="Arial"/>
              </a:rPr>
              <a:t>COVID Safe: Resources and guidance</a:t>
            </a:r>
            <a:endParaRPr lang="en-AU" sz="2000" b="0" i="0" u="none" strike="noStrike" kern="1200" cap="none" spc="0" normalizeH="0" baseline="0" noProof="0">
              <a:ln>
                <a:noFill/>
              </a:ln>
              <a:effectLst/>
              <a:uLnTx/>
              <a:uFillTx/>
              <a:latin typeface="Arial"/>
              <a:cs typeface="Arial"/>
            </a:endParaRPr>
          </a:p>
        </p:txBody>
      </p:sp>
      <p:sp>
        <p:nvSpPr>
          <p:cNvPr id="8" name="TextBox 7">
            <a:extLst>
              <a:ext uri="{FF2B5EF4-FFF2-40B4-BE49-F238E27FC236}">
                <a16:creationId xmlns:a16="http://schemas.microsoft.com/office/drawing/2014/main" id="{CBBFC313-DF2A-48F7-BBE1-120126B5AC87}"/>
              </a:ext>
            </a:extLst>
          </p:cNvPr>
          <p:cNvSpPr txBox="1"/>
          <p:nvPr/>
        </p:nvSpPr>
        <p:spPr>
          <a:xfrm>
            <a:off x="7304567" y="694840"/>
            <a:ext cx="4308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b="1">
              <a:latin typeface="Arial"/>
              <a:cs typeface="Calibri"/>
            </a:endParaRPr>
          </a:p>
          <a:p>
            <a:pPr marL="285750" indent="-285750">
              <a:buFont typeface="Wingdings"/>
              <a:buChar char="Ø"/>
            </a:pPr>
            <a:endParaRPr lang="en-NZ">
              <a:latin typeface="Arial"/>
              <a:cs typeface="Calibri"/>
            </a:endParaRPr>
          </a:p>
        </p:txBody>
      </p:sp>
      <p:pic>
        <p:nvPicPr>
          <p:cNvPr id="7" name="Picture 6">
            <a:extLst>
              <a:ext uri="{FF2B5EF4-FFF2-40B4-BE49-F238E27FC236}">
                <a16:creationId xmlns:a16="http://schemas.microsoft.com/office/drawing/2014/main" id="{B5928C78-6E6E-4D04-87D5-C6CA33C321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144" y="1073307"/>
            <a:ext cx="3397627" cy="4754358"/>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9" name="Rectangle 8">
            <a:extLst>
              <a:ext uri="{FF2B5EF4-FFF2-40B4-BE49-F238E27FC236}">
                <a16:creationId xmlns:a16="http://schemas.microsoft.com/office/drawing/2014/main" id="{894FA924-18E0-4740-96D5-2AC1D28AAAA3}"/>
              </a:ext>
            </a:extLst>
          </p:cNvPr>
          <p:cNvSpPr/>
          <p:nvPr/>
        </p:nvSpPr>
        <p:spPr>
          <a:xfrm>
            <a:off x="675143" y="5987092"/>
            <a:ext cx="1943769" cy="369332"/>
          </a:xfrm>
          <a:prstGeom prst="rect">
            <a:avLst/>
          </a:prstGeom>
          <a:solidFill>
            <a:schemeClr val="bg1"/>
          </a:solidFill>
        </p:spPr>
        <p:txBody>
          <a:bodyPr wrap="square">
            <a:spAutoFit/>
          </a:bodyPr>
          <a:lstStyle/>
          <a:p>
            <a:r>
              <a:rPr lang="en-NZ">
                <a:solidFill>
                  <a:srgbClr val="0070C0"/>
                </a:solidFill>
                <a:hlinkClick r:id="rId4">
                  <a:extLst>
                    <a:ext uri="{A12FA001-AC4F-418D-AE19-62706E023703}">
                      <ahyp:hlinkClr xmlns:ahyp="http://schemas.microsoft.com/office/drawing/2018/hyperlinkcolor" val="tx"/>
                    </a:ext>
                  </a:extLst>
                </a:hlinkClick>
              </a:rPr>
              <a:t>Link to download</a:t>
            </a:r>
            <a:endParaRPr lang="en-NZ">
              <a:solidFill>
                <a:srgbClr val="0070C0"/>
              </a:solidFill>
            </a:endParaRPr>
          </a:p>
        </p:txBody>
      </p:sp>
      <p:pic>
        <p:nvPicPr>
          <p:cNvPr id="10" name="Picture 9">
            <a:extLst>
              <a:ext uri="{FF2B5EF4-FFF2-40B4-BE49-F238E27FC236}">
                <a16:creationId xmlns:a16="http://schemas.microsoft.com/office/drawing/2014/main" id="{B462327B-309E-432C-B058-5D5CFE1918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16570" y="1073307"/>
            <a:ext cx="3358860" cy="4754358"/>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12" name="TextBox 11">
            <a:extLst>
              <a:ext uri="{FF2B5EF4-FFF2-40B4-BE49-F238E27FC236}">
                <a16:creationId xmlns:a16="http://schemas.microsoft.com/office/drawing/2014/main" id="{9449C81C-EF2A-424A-9B56-9C0A17CCBDA9}"/>
              </a:ext>
            </a:extLst>
          </p:cNvPr>
          <p:cNvSpPr txBox="1"/>
          <p:nvPr/>
        </p:nvSpPr>
        <p:spPr>
          <a:xfrm>
            <a:off x="4416570" y="6021466"/>
            <a:ext cx="2009454" cy="369332"/>
          </a:xfrm>
          <a:prstGeom prst="rect">
            <a:avLst/>
          </a:prstGeom>
          <a:solidFill>
            <a:schemeClr val="bg1"/>
          </a:solidFill>
        </p:spPr>
        <p:txBody>
          <a:bodyPr wrap="square" rtlCol="0">
            <a:spAutoFit/>
          </a:bodyPr>
          <a:lstStyle/>
          <a:p>
            <a:r>
              <a:rPr lang="en-AU">
                <a:solidFill>
                  <a:srgbClr val="0070C0"/>
                </a:solidFill>
                <a:hlinkClick r:id="rId6">
                  <a:extLst>
                    <a:ext uri="{A12FA001-AC4F-418D-AE19-62706E023703}">
                      <ahyp:hlinkClr xmlns:ahyp="http://schemas.microsoft.com/office/drawing/2018/hyperlinkcolor" val="tx"/>
                    </a:ext>
                  </a:extLst>
                </a:hlinkClick>
              </a:rPr>
              <a:t>Link to download</a:t>
            </a:r>
            <a:endParaRPr lang="en-NZ">
              <a:solidFill>
                <a:srgbClr val="0070C0"/>
              </a:solidFill>
            </a:endParaRPr>
          </a:p>
        </p:txBody>
      </p:sp>
      <p:pic>
        <p:nvPicPr>
          <p:cNvPr id="13" name="Picture 12">
            <a:extLst>
              <a:ext uri="{FF2B5EF4-FFF2-40B4-BE49-F238E27FC236}">
                <a16:creationId xmlns:a16="http://schemas.microsoft.com/office/drawing/2014/main" id="{B6284E0D-7922-43BE-9104-6FF49CA03AB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62287" y="1073307"/>
            <a:ext cx="3400367" cy="4754358"/>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14" name="Rectangle 13">
            <a:extLst>
              <a:ext uri="{FF2B5EF4-FFF2-40B4-BE49-F238E27FC236}">
                <a16:creationId xmlns:a16="http://schemas.microsoft.com/office/drawing/2014/main" id="{78002198-836E-4CCB-8B81-D8CC363CE0E7}"/>
              </a:ext>
            </a:extLst>
          </p:cNvPr>
          <p:cNvSpPr/>
          <p:nvPr/>
        </p:nvSpPr>
        <p:spPr>
          <a:xfrm>
            <a:off x="8223682" y="6089285"/>
            <a:ext cx="2009453" cy="369332"/>
          </a:xfrm>
          <a:prstGeom prst="rect">
            <a:avLst/>
          </a:prstGeom>
        </p:spPr>
        <p:txBody>
          <a:bodyPr wrap="square">
            <a:spAutoFit/>
          </a:bodyPr>
          <a:lstStyle/>
          <a:p>
            <a:r>
              <a:rPr lang="en-US">
                <a:solidFill>
                  <a:srgbClr val="0070C0"/>
                </a:solidFill>
                <a:hlinkClick r:id="rId8">
                  <a:extLst>
                    <a:ext uri="{A12FA001-AC4F-418D-AE19-62706E023703}">
                      <ahyp:hlinkClr xmlns:ahyp="http://schemas.microsoft.com/office/drawing/2018/hyperlinkcolor" val="tx"/>
                    </a:ext>
                  </a:extLst>
                </a:hlinkClick>
              </a:rPr>
              <a:t>Link to download</a:t>
            </a:r>
            <a:endParaRPr lang="en-NZ">
              <a:solidFill>
                <a:srgbClr val="0070C0"/>
              </a:solidFill>
            </a:endParaRPr>
          </a:p>
        </p:txBody>
      </p:sp>
    </p:spTree>
    <p:extLst>
      <p:ext uri="{BB962C8B-B14F-4D97-AF65-F5344CB8AC3E}">
        <p14:creationId xmlns:p14="http://schemas.microsoft.com/office/powerpoint/2010/main" val="24493659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904bcfc-9164-41cd-ae7f-b4b915779ab4">
      <UserInfo>
        <DisplayName>Isobel Scouler</DisplayName>
        <AccountId>13</AccountId>
        <AccountType/>
      </UserInfo>
      <UserInfo>
        <DisplayName>SharingLinks.bb58c759-3230-4f9f-83f2-4d61bb9998d5.Flexible.d7b6e66c-acaf-4e77-a95b-9644f4750efe</DisplayName>
        <AccountId>30</AccountId>
        <AccountType/>
      </UserInfo>
      <UserInfo>
        <DisplayName>Alex Nehme</DisplayName>
        <AccountId>32</AccountId>
        <AccountType/>
      </UserInfo>
      <UserInfo>
        <DisplayName>Tamar Ferhad</DisplayName>
        <AccountId>24</AccountId>
        <AccountType/>
      </UserInfo>
      <UserInfo>
        <DisplayName>Katy Thom</DisplayName>
        <AccountId>18</AccountId>
        <AccountType/>
      </UserInfo>
      <UserInfo>
        <DisplayName>Charlene Fle-Danijelovic</DisplayName>
        <AccountId>53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94F4B80B1BA54DAA75B9B6B630D632" ma:contentTypeVersion="11" ma:contentTypeDescription="Create a new document." ma:contentTypeScope="" ma:versionID="3a7a42e9042b0431e3b6bbda5d13d91f">
  <xsd:schema xmlns:xsd="http://www.w3.org/2001/XMLSchema" xmlns:xs="http://www.w3.org/2001/XMLSchema" xmlns:p="http://schemas.microsoft.com/office/2006/metadata/properties" xmlns:ns2="fb9c4900-d907-4c57-a8fa-3c0410c0daa7" xmlns:ns3="5904bcfc-9164-41cd-ae7f-b4b915779ab4" targetNamespace="http://schemas.microsoft.com/office/2006/metadata/properties" ma:root="true" ma:fieldsID="a60c74b3f516123f5e1ffaf0512f44ad" ns2:_="" ns3:_="">
    <xsd:import namespace="fb9c4900-d907-4c57-a8fa-3c0410c0daa7"/>
    <xsd:import namespace="5904bcfc-9164-41cd-ae7f-b4b915779a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c4900-d907-4c57-a8fa-3c0410c0da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04bcfc-9164-41cd-ae7f-b4b915779a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D86B46-14E3-4D75-8419-BC2105BB5789}">
  <ds:schemaRefs>
    <ds:schemaRef ds:uri="http://schemas.openxmlformats.org/package/2006/metadata/core-properties"/>
    <ds:schemaRef ds:uri="http://purl.org/dc/elements/1.1/"/>
    <ds:schemaRef ds:uri="http://purl.org/dc/dcmitype/"/>
    <ds:schemaRef ds:uri="fb9c4900-d907-4c57-a8fa-3c0410c0daa7"/>
    <ds:schemaRef ds:uri="5904bcfc-9164-41cd-ae7f-b4b915779ab4"/>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33E8ACF-CDB8-4259-A3B9-0C60402252D4}">
  <ds:schemaRefs>
    <ds:schemaRef ds:uri="http://schemas.microsoft.com/sharepoint/v3/contenttype/forms"/>
  </ds:schemaRefs>
</ds:datastoreItem>
</file>

<file path=customXml/itemProps3.xml><?xml version="1.0" encoding="utf-8"?>
<ds:datastoreItem xmlns:ds="http://schemas.openxmlformats.org/officeDocument/2006/customXml" ds:itemID="{8BDA5489-3B45-41CF-B6AB-7624CF83AE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9c4900-d907-4c57-a8fa-3c0410c0daa7"/>
    <ds:schemaRef ds:uri="5904bcfc-9164-41cd-ae7f-b4b915779a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272</TotalTime>
  <Words>2998</Words>
  <Application>Microsoft Office PowerPoint</Application>
  <PresentationFormat>Widescreen</PresentationFormat>
  <Paragraphs>242</Paragraphs>
  <Slides>33</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Calibri</vt:lpstr>
      <vt:lpstr>Calibri Light</vt:lpstr>
      <vt:lpstr>Wingdings</vt:lpstr>
      <vt:lpstr>office theme</vt:lpstr>
      <vt:lpstr>Acrobat Document</vt:lpstr>
      <vt:lpstr>Agriculture COVID toolkit</vt:lpstr>
      <vt:lpstr>PowerPoint Presentation</vt:lpstr>
      <vt:lpstr>Being COVID Safe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Mentally Healthy Workplaces</vt:lpstr>
      <vt:lpstr>PowerPoint Presentation</vt:lpstr>
      <vt:lpstr>PowerPoint Presentation</vt:lpstr>
      <vt:lpstr>Changes to cross-border agricultural worker permits</vt:lpstr>
      <vt:lpstr>PowerPoint Presentation</vt:lpstr>
      <vt:lpstr>PowerPoint Presentation</vt:lpstr>
      <vt:lpstr>PowerPoint Presentation</vt:lpstr>
      <vt:lpstr>PowerPoint Presentation</vt:lpstr>
      <vt:lpstr>Social tiles</vt:lpstr>
      <vt:lpstr>PowerPoint Presentation</vt:lpstr>
      <vt:lpstr>PowerPoint Presentation</vt:lpstr>
      <vt:lpstr>PowerPoint Presentation</vt:lpstr>
      <vt:lpstr>Workspace signage</vt:lpstr>
      <vt:lpstr>PowerPoint Presentation</vt:lpstr>
      <vt:lpstr>PowerPoint Presentation</vt:lpstr>
      <vt:lpstr>PowerPoint Presentation</vt:lpstr>
      <vt:lpstr>PowerPoint Presentation</vt:lpstr>
      <vt:lpstr>Indigenous community content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Jodie Wrigley</dc:creator>
  <cp:lastModifiedBy>Roy Scoon</cp:lastModifiedBy>
  <cp:revision>1</cp:revision>
  <cp:lastPrinted>2020-09-28T02:00:42Z</cp:lastPrinted>
  <dcterms:created xsi:type="dcterms:W3CDTF">2020-06-15T01:30:03Z</dcterms:created>
  <dcterms:modified xsi:type="dcterms:W3CDTF">2020-10-11T21:21:08Z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0x010100A894F4B80B1BA54DAA75B9B6B630D632</vt:lpwstr>
  </property>
</Properties>
</file>